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69" r:id="rId5"/>
    <p:sldId id="256" r:id="rId6"/>
    <p:sldId id="271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7B"/>
    <a:srgbClr val="C0894B"/>
    <a:srgbClr val="855C2F"/>
    <a:srgbClr val="46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7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9E410-10D0-44A6-AAA5-BB5AAF762998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C476B-1A68-4B6B-BA3D-4F17DA2C9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4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18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00-E6AB-469A-5FAF-5E50FB07D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9DE78-F29B-065E-C009-54EAA290B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79BE4-00EE-1CB4-C12E-4F789771E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2ABF2-D0B4-64FF-43D3-D3243A2AB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24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1AEFC-0FDE-0262-08B9-51337880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FCE3A-B3CA-507F-BFC6-1344F4744F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D5DA32-74FD-6701-9B6D-7EF9EC92D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DC477-77A8-E007-AFC5-5BF174799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23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CD299-DB0F-CB35-D224-3FC8DBBBC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28CA81-64F5-7C30-14DC-23A5CB8C7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03B7DC-99E9-A90E-1B5A-5A5DEAFED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56915-EED4-4F09-BBD4-AAE1D4D46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69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23087-DFC7-6DE2-455A-526CCA1B2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DF3F1F-82AF-06DB-E1A3-F97C3CDBE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36671-E4C6-BF4B-AD8D-19FD9E6F5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D2182-4906-9A8C-23CE-322E65B614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0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18BE4-1D01-432F-A522-00153D73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DE6B76-783A-9FB1-1CBF-789A18B62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E148F2-F50F-D048-5E94-BA10EE687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3680A-A27C-6FFA-32B1-DD8BFA0FB8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6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3A85-E9EB-3451-47A4-9F0DF867A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C1307-BC7B-189C-CC98-A9C4FD28F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88220-D522-3869-CE58-0B91D664A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1D20D-CA4E-4505-DFFA-E84EC64974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62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5882-D588-7E46-1B80-F89ACF842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85E60-46E1-79B6-737C-13B610B02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16057-049C-5F6B-855A-73D2001E6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C19CF-9991-72B7-8E53-88893AE69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55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2E090-F058-B61F-F017-CCD59999B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259B52-69A4-3545-5902-09D34C076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BBEDE-E072-EFCC-FEFE-605D057AF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C6240-CBA3-00C2-B4C6-7BC96F1B2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56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1F146-F140-7669-F5C2-6D9A84CF2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168F8-22FA-C25F-B5AF-2F306208B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7ED447-A9C8-3DCA-B638-5210DAAE6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42509-15C0-3104-0CCA-5C0A51370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07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8F0C-1CB2-265E-5612-18C376F18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41F45-63DF-52E1-E039-4A34C1AB1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9314DD-27DA-5334-DBAF-D3C6EC3BA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52F59-9671-7257-C7B4-46C4902BDD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33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50412-B3B3-1146-5109-2A5511412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84709-9C4D-262D-3030-3C786EAB7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1F4762-9C19-8744-E050-8D4049FCB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3170E-4A24-1C33-D553-B4CA828BD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64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7EDC4-F6E5-F026-416B-B4F4C57BC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B0D64-0B86-6FED-122E-3D32AF4B5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D128E-1E06-B7F3-9553-151D4D583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711B4-CD3C-9F05-A9C2-046A40A38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C476B-1A68-4B6B-BA3D-4F17DA2C97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6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E05D4-73B9-5769-4264-134C0E033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A16416-0A7E-FF71-B5BC-4D67DF50E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C0F5B-D71A-5CB9-6CC6-AE374FC5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3256E-0807-B2E8-3B07-9125DF64C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5D19D-B1BD-DC10-FCB9-5C5D27D55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45FE1-4C4F-817A-8E8E-5C46000F0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55CA8-7A3C-9885-8980-C765F2115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A963C-CA83-6046-2B45-19796845F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9E745-58D5-40FA-3CAB-434D5871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67039-0142-840E-2BD0-4C350502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9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F34FC-D136-FABA-4C98-A3803963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39D61-5DB7-91E1-5AAE-29FB05A8A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76717-52BB-857D-FABC-4995A0FEC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A5816-66B7-D0E0-A6F6-EDE53439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FA9E6-71DF-EF77-9C5B-CA9B9C23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2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7895F-B7D8-489A-C759-AE81DDB99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A41D2-66D5-BDA0-C16C-48B495329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3B827-B7F1-FE57-C6E5-6CC7E1C91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30E7C5-21D1-9EFC-8980-A7D0FBDC8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5FDA83-1244-6AD5-BCB7-CDEC37B8F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3412D-1D5D-ABE6-9D2A-0A11F40A6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1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AB0B4-9DAB-2CEA-6B94-4F9DED03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E0AE1-5938-781B-B824-FAD660B28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EAEC3-0D92-F67C-5D0E-7021925F7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E9461-6396-95C5-0D6E-BB1082B68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5D968-B362-E6E6-4A0B-6E16400E2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05B3D7-106B-9058-D0CB-8DE16CCE0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1EE8E-E1C3-04AD-CA7F-059262DBE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7D96B-11CC-06BA-86D1-89C56F17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2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E00E-DF8E-6DA8-AB7D-3BC0CC520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9155F-C293-5123-B11A-4BFC220D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E7A5C-88EA-73CD-B9F9-E3163AC2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B5853-B4AC-86F5-83B8-1EBAF074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7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4FB55D-8D20-65B3-A0B4-572309D2A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31CEB-E2AC-BAC6-FA8F-7E062449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41DEA-D08C-330E-C0AF-F9551389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03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AF824-02D4-EC50-9F38-1AE9C931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1E866-9D8A-ACF4-47CF-3C667793E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2A8B8-1D7F-5DD8-B8B5-6E9D0147D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493FF-73DE-DAA1-0ED2-962EA607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2DFA7-D949-476F-4C2F-3D84D184D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029EB-F643-7638-813C-E7DD8FED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8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DD8E-BF26-5932-868A-4CDC40309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0B695-2217-BC10-8D02-5F531BBE2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64736-0E2F-ABCC-4FE5-93716E7AD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3066-0453-213E-6C8F-18BED0DED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9C17D-D319-51D9-EE82-ACB012DA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78664-3E8B-663C-1450-4848405F4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3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9E77D-D8F6-08E5-B902-F69C1F44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DF75B-7E3D-E9C0-1048-F95A9F035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BAAFA-AC72-B4BE-909B-17940B90B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4C4FD-C362-45FF-6EB0-573F2608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17996-3EB4-2AA0-8EE6-44D4A3C0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8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B7800-D3E3-2366-25F0-CCAB5CE692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898D7F-7FE8-9418-3787-6E32B0161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06284-46C3-72C0-A286-5506BE864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71132-0403-CE74-1295-AF15E9580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934E6-75D1-F0E6-5644-2CF6C4E2A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5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F11FBF-8A18-F0CD-F393-B7C015E72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6CA25-FDA2-D41C-4CC3-FEF533A3F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5627B-8472-775E-B379-995C5B9D41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461E20-EDE2-464E-A542-52F7E40E8777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3222C-A971-54E4-4EAD-F03504EB6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F6764-0F2F-71A5-FF60-6AECC646D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686022-0699-4A83-9D21-B45A4D4D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6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slide" Target="slide10.xml"/><Relationship Id="rId3" Type="http://schemas.openxmlformats.org/officeDocument/2006/relationships/image" Target="../media/image1.png"/><Relationship Id="rId21" Type="http://schemas.openxmlformats.org/officeDocument/2006/relationships/slide" Target="slide5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slide" Target="slide9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slide" Target="slide4.xml"/><Relationship Id="rId29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slide" Target="slide8.xml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slide" Target="slide7.xml"/><Relationship Id="rId28" Type="http://schemas.openxmlformats.org/officeDocument/2006/relationships/slide" Target="slide12.xml"/><Relationship Id="rId10" Type="http://schemas.openxmlformats.org/officeDocument/2006/relationships/image" Target="../media/image8.png"/><Relationship Id="rId19" Type="http://schemas.openxmlformats.org/officeDocument/2006/relationships/slide" Target="slide3.xml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slide" Target="slide6.xml"/><Relationship Id="rId27" Type="http://schemas.openxmlformats.org/officeDocument/2006/relationships/slide" Target="slide11.xml"/><Relationship Id="rId30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D9077-8F9B-4793-8E37-D6934F8E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D9AF7-3C33-BA02-43D4-B00BF3CC3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8A8091-ACAA-FB8B-733C-21199C42A05C}"/>
              </a:ext>
            </a:extLst>
          </p:cNvPr>
          <p:cNvSpPr/>
          <p:nvPr/>
        </p:nvSpPr>
        <p:spPr>
          <a:xfrm>
            <a:off x="-131618" y="-23451"/>
            <a:ext cx="12336355" cy="6893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C67B"/>
                </a:solidFill>
                <a:latin typeface="Archivo SemiExpanded SemiBold" pitchFamily="2" charset="0"/>
                <a:cs typeface="Archivo SemiExpanded SemiBold" pitchFamily="2" charset="0"/>
              </a:rPr>
              <a:t>Here’s what our </a:t>
            </a:r>
            <a:r>
              <a:rPr lang="en-US" err="1">
                <a:solidFill>
                  <a:schemeClr val="bg1"/>
                </a:solidFill>
                <a:latin typeface="Archivo SemiExpanded SemiBold" pitchFamily="2" charset="0"/>
                <a:cs typeface="Archivo SemiExpanded SemiBold" pitchFamily="2" charset="0"/>
              </a:rPr>
              <a:t>BrightCarbon</a:t>
            </a:r>
            <a:r>
              <a:rPr lang="en-US">
                <a:solidFill>
                  <a:schemeClr val="bg1"/>
                </a:solidFill>
                <a:latin typeface="Archivo SemiExpanded SemiBold" pitchFamily="2" charset="0"/>
                <a:cs typeface="Archivo SemiExpanded SemiBold" pitchFamily="2" charset="0"/>
              </a:rPr>
              <a:t> Tarot reader </a:t>
            </a:r>
            <a:r>
              <a:rPr lang="en-US">
                <a:solidFill>
                  <a:srgbClr val="FFC67B"/>
                </a:solidFill>
                <a:latin typeface="Archivo SemiExpanded SemiBold" pitchFamily="2" charset="0"/>
                <a:cs typeface="Archivo SemiExpanded SemiBold" pitchFamily="2" charset="0"/>
              </a:rPr>
              <a:t>has for you this Christmas.</a:t>
            </a:r>
          </a:p>
        </p:txBody>
      </p:sp>
    </p:spTree>
    <p:extLst>
      <p:ext uri="{BB962C8B-B14F-4D97-AF65-F5344CB8AC3E}">
        <p14:creationId xmlns:p14="http://schemas.microsoft.com/office/powerpoint/2010/main" val="410885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B04FA513-987D-CAF6-C763-5D6691EC8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18E14EF-3377-7F7B-1C03-7BB065E86B3A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sun with many rays&#10;&#10;AI-generated content may be incorrect.">
            <a:extLst>
              <a:ext uri="{FF2B5EF4-FFF2-40B4-BE49-F238E27FC236}">
                <a16:creationId xmlns:a16="http://schemas.microsoft.com/office/drawing/2014/main" id="{2A7FC545-0976-DBB6-F4C6-A4EA92367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047" y="1163161"/>
            <a:ext cx="759476" cy="759476"/>
          </a:xfrm>
          <a:prstGeom prst="rect">
            <a:avLst/>
          </a:prstGeom>
        </p:spPr>
      </p:pic>
      <p:pic>
        <p:nvPicPr>
          <p:cNvPr id="17" name="Picture 16" descr="A constellation of the zodiac&#10;&#10;AI-generated content may be incorrect.">
            <a:extLst>
              <a:ext uri="{FF2B5EF4-FFF2-40B4-BE49-F238E27FC236}">
                <a16:creationId xmlns:a16="http://schemas.microsoft.com/office/drawing/2014/main" id="{71B89DF0-8429-9570-7FFF-641FAB9EF9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23" y="353560"/>
            <a:ext cx="782646" cy="393855"/>
          </a:xfrm>
          <a:prstGeom prst="rect">
            <a:avLst/>
          </a:prstGeom>
        </p:spPr>
      </p:pic>
      <p:pic>
        <p:nvPicPr>
          <p:cNvPr id="19" name="Picture 18" descr="A constellation of stars in the sky&#10;&#10;AI-generated content may be incorrect.">
            <a:extLst>
              <a:ext uri="{FF2B5EF4-FFF2-40B4-BE49-F238E27FC236}">
                <a16:creationId xmlns:a16="http://schemas.microsoft.com/office/drawing/2014/main" id="{86B2B96D-EE1E-F1BA-EF40-087DC02E4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77" y="5211381"/>
            <a:ext cx="1276852" cy="966915"/>
          </a:xfrm>
          <a:prstGeom prst="rect">
            <a:avLst/>
          </a:prstGeom>
        </p:spPr>
      </p:pic>
      <p:pic>
        <p:nvPicPr>
          <p:cNvPr id="27" name="Picture 26" descr="A person holding a blue book&#10;&#10;AI-generated content may be incorrect.">
            <a:extLst>
              <a:ext uri="{FF2B5EF4-FFF2-40B4-BE49-F238E27FC236}">
                <a16:creationId xmlns:a16="http://schemas.microsoft.com/office/drawing/2014/main" id="{532BC6C4-B492-1291-038C-4911C3B584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48" y="391917"/>
            <a:ext cx="1751711" cy="2618808"/>
          </a:xfrm>
          <a:prstGeom prst="rect">
            <a:avLst/>
          </a:prstGeom>
        </p:spPr>
      </p:pic>
      <p:pic>
        <p:nvPicPr>
          <p:cNvPr id="29" name="Picture 28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793BBB9D-A7C9-BFE4-7356-A38400FF91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15" y="391917"/>
            <a:ext cx="1751711" cy="2618808"/>
          </a:xfrm>
          <a:prstGeom prst="rect">
            <a:avLst/>
          </a:prstGeom>
        </p:spPr>
      </p:pic>
      <p:pic>
        <p:nvPicPr>
          <p:cNvPr id="31" name="Picture 30" descr="A person in white and yellow suit&#10;&#10;AI-generated content may be incorrect.">
            <a:extLst>
              <a:ext uri="{FF2B5EF4-FFF2-40B4-BE49-F238E27FC236}">
                <a16:creationId xmlns:a16="http://schemas.microsoft.com/office/drawing/2014/main" id="{21F0DD22-CA1A-A033-01F2-569A06D21F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82" y="391917"/>
            <a:ext cx="1751711" cy="2618808"/>
          </a:xfrm>
          <a:prstGeom prst="rect">
            <a:avLst/>
          </a:prstGeom>
        </p:spPr>
      </p:pic>
      <p:pic>
        <p:nvPicPr>
          <p:cNvPr id="33" name="Picture 32" descr="A person in a purple coat&#10;&#10;AI-generated content may be incorrect.">
            <a:extLst>
              <a:ext uri="{FF2B5EF4-FFF2-40B4-BE49-F238E27FC236}">
                <a16:creationId xmlns:a16="http://schemas.microsoft.com/office/drawing/2014/main" id="{193C6F75-34EE-4BEF-28F0-C319E4A269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50" y="391917"/>
            <a:ext cx="1751711" cy="2618808"/>
          </a:xfrm>
          <a:prstGeom prst="rect">
            <a:avLst/>
          </a:prstGeom>
        </p:spPr>
      </p:pic>
      <p:pic>
        <p:nvPicPr>
          <p:cNvPr id="35" name="Picture 34" descr="A person wearing sunglasses and a white suit&#10;&#10;AI-generated content may be incorrect.">
            <a:extLst>
              <a:ext uri="{FF2B5EF4-FFF2-40B4-BE49-F238E27FC236}">
                <a16:creationId xmlns:a16="http://schemas.microsoft.com/office/drawing/2014/main" id="{092B11EF-C58D-08A6-1D9A-8554B0E1DC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17" y="391917"/>
            <a:ext cx="1751711" cy="2618808"/>
          </a:xfrm>
          <a:prstGeom prst="rect">
            <a:avLst/>
          </a:prstGeom>
        </p:spPr>
      </p:pic>
      <p:pic>
        <p:nvPicPr>
          <p:cNvPr id="37" name="Picture 36" descr="A person in a black hat&#10;&#10;AI-generated content may be incorrect.">
            <a:extLst>
              <a:ext uri="{FF2B5EF4-FFF2-40B4-BE49-F238E27FC236}">
                <a16:creationId xmlns:a16="http://schemas.microsoft.com/office/drawing/2014/main" id="{47F6ECE8-1034-B19A-7620-F7FBB22CCA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086" y="391917"/>
            <a:ext cx="1751711" cy="2618808"/>
          </a:xfrm>
          <a:prstGeom prst="rect">
            <a:avLst/>
          </a:prstGeom>
        </p:spPr>
      </p:pic>
      <p:pic>
        <p:nvPicPr>
          <p:cNvPr id="39" name="Picture 38" descr="A person in a black dress&#10;&#10;AI-generated content may be incorrect.">
            <a:extLst>
              <a:ext uri="{FF2B5EF4-FFF2-40B4-BE49-F238E27FC236}">
                <a16:creationId xmlns:a16="http://schemas.microsoft.com/office/drawing/2014/main" id="{13DE89F2-0E58-D8EF-8852-FA2D1E2475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48" y="3487056"/>
            <a:ext cx="1751711" cy="2618808"/>
          </a:xfrm>
          <a:prstGeom prst="rect">
            <a:avLst/>
          </a:prstGeom>
        </p:spPr>
      </p:pic>
      <p:pic>
        <p:nvPicPr>
          <p:cNvPr id="41" name="Picture 40" descr="A person holding a yellow flower&#10;&#10;AI-generated content may be incorrect.">
            <a:extLst>
              <a:ext uri="{FF2B5EF4-FFF2-40B4-BE49-F238E27FC236}">
                <a16:creationId xmlns:a16="http://schemas.microsoft.com/office/drawing/2014/main" id="{5BE2ED89-996D-7BD9-E192-D91EC530CA0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15" y="3487056"/>
            <a:ext cx="1751711" cy="2618808"/>
          </a:xfrm>
          <a:prstGeom prst="rect">
            <a:avLst/>
          </a:prstGeom>
        </p:spPr>
      </p:pic>
      <p:pic>
        <p:nvPicPr>
          <p:cNvPr id="43" name="Picture 42" descr="A person in a purple dress&#10;&#10;AI-generated content may be incorrect.">
            <a:extLst>
              <a:ext uri="{FF2B5EF4-FFF2-40B4-BE49-F238E27FC236}">
                <a16:creationId xmlns:a16="http://schemas.microsoft.com/office/drawing/2014/main" id="{8ABBD313-7DEA-BFEA-1D00-B109437B15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82" y="3487056"/>
            <a:ext cx="1751711" cy="2618808"/>
          </a:xfrm>
          <a:prstGeom prst="rect">
            <a:avLst/>
          </a:prstGeom>
        </p:spPr>
      </p:pic>
      <p:pic>
        <p:nvPicPr>
          <p:cNvPr id="45" name="Picture 44" descr="A person in a red cape&#10;&#10;AI-generated content may be incorrect.">
            <a:extLst>
              <a:ext uri="{FF2B5EF4-FFF2-40B4-BE49-F238E27FC236}">
                <a16:creationId xmlns:a16="http://schemas.microsoft.com/office/drawing/2014/main" id="{1A8FFAEF-1E8C-EB31-E833-DFEFC3FBDB1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50" y="3487056"/>
            <a:ext cx="1751711" cy="2618808"/>
          </a:xfrm>
          <a:prstGeom prst="rect">
            <a:avLst/>
          </a:prstGeom>
        </p:spPr>
      </p:pic>
      <p:pic>
        <p:nvPicPr>
          <p:cNvPr id="47" name="Picture 46" descr="A person hugging another person&#10;&#10;AI-generated content may be incorrect.">
            <a:extLst>
              <a:ext uri="{FF2B5EF4-FFF2-40B4-BE49-F238E27FC236}">
                <a16:creationId xmlns:a16="http://schemas.microsoft.com/office/drawing/2014/main" id="{A096DA9D-649E-3832-0665-EB4B0EFCDD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17" y="3487056"/>
            <a:ext cx="1751711" cy="2618808"/>
          </a:xfrm>
          <a:prstGeom prst="rect">
            <a:avLst/>
          </a:prstGeom>
        </p:spPr>
      </p:pic>
      <p:pic>
        <p:nvPicPr>
          <p:cNvPr id="51" name="Picture 50" descr="A person in a dress&#10;&#10;AI-generated content may be incorrect.">
            <a:extLst>
              <a:ext uri="{FF2B5EF4-FFF2-40B4-BE49-F238E27FC236}">
                <a16:creationId xmlns:a16="http://schemas.microsoft.com/office/drawing/2014/main" id="{7CE0CC81-4A87-57C3-147A-0385FD3F2D56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30086" y="3487056"/>
            <a:ext cx="1751711" cy="2618808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100789B0-5875-0705-82FC-ABF7CFD678D8}"/>
              </a:ext>
            </a:extLst>
          </p:cNvPr>
          <p:cNvSpPr/>
          <p:nvPr/>
        </p:nvSpPr>
        <p:spPr>
          <a:xfrm>
            <a:off x="503748" y="3077112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ARIES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F695097-5969-DC8D-045D-7129DC5C866E}"/>
              </a:ext>
            </a:extLst>
          </p:cNvPr>
          <p:cNvSpPr/>
          <p:nvPr/>
        </p:nvSpPr>
        <p:spPr>
          <a:xfrm>
            <a:off x="2389014" y="3077112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TAURUS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FE701-4196-C3D5-85D0-5C67665BC10C}"/>
              </a:ext>
            </a:extLst>
          </p:cNvPr>
          <p:cNvSpPr/>
          <p:nvPr/>
        </p:nvSpPr>
        <p:spPr>
          <a:xfrm>
            <a:off x="4274280" y="3077112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GEMINI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FDB6C4C-F6B7-9D3B-B4BF-A5DC97E06845}"/>
              </a:ext>
            </a:extLst>
          </p:cNvPr>
          <p:cNvSpPr/>
          <p:nvPr/>
        </p:nvSpPr>
        <p:spPr>
          <a:xfrm>
            <a:off x="6159549" y="3077112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CANCER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CC2E31E-A85E-60CF-5E77-19CAF88DBF58}"/>
              </a:ext>
            </a:extLst>
          </p:cNvPr>
          <p:cNvSpPr/>
          <p:nvPr/>
        </p:nvSpPr>
        <p:spPr>
          <a:xfrm>
            <a:off x="8044815" y="3077112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LEO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E9857C-B8F8-E0DC-10AC-8CBA134E84BE}"/>
              </a:ext>
            </a:extLst>
          </p:cNvPr>
          <p:cNvSpPr/>
          <p:nvPr/>
        </p:nvSpPr>
        <p:spPr>
          <a:xfrm>
            <a:off x="9930081" y="3077112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VIRGO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7C69B42-0151-1D23-128F-DB4E5629F891}"/>
              </a:ext>
            </a:extLst>
          </p:cNvPr>
          <p:cNvSpPr/>
          <p:nvPr/>
        </p:nvSpPr>
        <p:spPr>
          <a:xfrm>
            <a:off x="510208" y="6185366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LIBRA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C2B92B0-4452-C774-8908-39DDD691BF1F}"/>
              </a:ext>
            </a:extLst>
          </p:cNvPr>
          <p:cNvSpPr/>
          <p:nvPr/>
        </p:nvSpPr>
        <p:spPr>
          <a:xfrm>
            <a:off x="2395474" y="6185366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SCORPIO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348F8C3-2AC6-BD9E-48B6-F75205AC3800}"/>
              </a:ext>
            </a:extLst>
          </p:cNvPr>
          <p:cNvSpPr/>
          <p:nvPr/>
        </p:nvSpPr>
        <p:spPr>
          <a:xfrm>
            <a:off x="4274280" y="6185366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3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SAGITTARIUS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014C720-91EE-577C-9D64-A9985B122BC9}"/>
              </a:ext>
            </a:extLst>
          </p:cNvPr>
          <p:cNvSpPr/>
          <p:nvPr/>
        </p:nvSpPr>
        <p:spPr>
          <a:xfrm>
            <a:off x="6159549" y="6185366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3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CAPRICORN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323D82F-DD82-4F49-CCEC-0A8661971BC3}"/>
              </a:ext>
            </a:extLst>
          </p:cNvPr>
          <p:cNvSpPr/>
          <p:nvPr/>
        </p:nvSpPr>
        <p:spPr>
          <a:xfrm>
            <a:off x="8044815" y="6185366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AQUARIUS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186ECA-E76F-21EF-8D04-1A7AE73A2C69}"/>
              </a:ext>
            </a:extLst>
          </p:cNvPr>
          <p:cNvSpPr/>
          <p:nvPr/>
        </p:nvSpPr>
        <p:spPr>
          <a:xfrm>
            <a:off x="9930081" y="6185366"/>
            <a:ext cx="1751711" cy="260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pc="600">
                <a:solidFill>
                  <a:srgbClr val="FFC67B"/>
                </a:solidFill>
                <a:latin typeface="Archivo Expanded Light" pitchFamily="2" charset="0"/>
                <a:cs typeface="Archivo Expanded Light" pitchFamily="2" charset="0"/>
              </a:rPr>
              <a:t>PISCES</a:t>
            </a:r>
          </a:p>
        </p:txBody>
      </p:sp>
      <p:sp>
        <p:nvSpPr>
          <p:cNvPr id="67" name="Rectangle 66">
            <a:hlinkClick r:id="rId19" action="ppaction://hlinksldjump"/>
            <a:extLst>
              <a:ext uri="{FF2B5EF4-FFF2-40B4-BE49-F238E27FC236}">
                <a16:creationId xmlns:a16="http://schemas.microsoft.com/office/drawing/2014/main" id="{933BAC06-3F4A-3048-3988-53C755246054}"/>
              </a:ext>
            </a:extLst>
          </p:cNvPr>
          <p:cNvSpPr/>
          <p:nvPr/>
        </p:nvSpPr>
        <p:spPr>
          <a:xfrm>
            <a:off x="434715" y="35356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hlinkClick r:id="rId20" action="ppaction://hlinksldjump"/>
            <a:extLst>
              <a:ext uri="{FF2B5EF4-FFF2-40B4-BE49-F238E27FC236}">
                <a16:creationId xmlns:a16="http://schemas.microsoft.com/office/drawing/2014/main" id="{50DAE355-7E47-2097-BACE-79F0BD15C896}"/>
              </a:ext>
            </a:extLst>
          </p:cNvPr>
          <p:cNvSpPr/>
          <p:nvPr/>
        </p:nvSpPr>
        <p:spPr>
          <a:xfrm>
            <a:off x="2318741" y="35356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hlinkClick r:id="rId21" action="ppaction://hlinksldjump"/>
            <a:extLst>
              <a:ext uri="{FF2B5EF4-FFF2-40B4-BE49-F238E27FC236}">
                <a16:creationId xmlns:a16="http://schemas.microsoft.com/office/drawing/2014/main" id="{AD4F9650-1888-B460-4679-7FE949BF463B}"/>
              </a:ext>
            </a:extLst>
          </p:cNvPr>
          <p:cNvSpPr/>
          <p:nvPr/>
        </p:nvSpPr>
        <p:spPr>
          <a:xfrm>
            <a:off x="4207240" y="35356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hlinkClick r:id="rId22" action="ppaction://hlinksldjump"/>
            <a:extLst>
              <a:ext uri="{FF2B5EF4-FFF2-40B4-BE49-F238E27FC236}">
                <a16:creationId xmlns:a16="http://schemas.microsoft.com/office/drawing/2014/main" id="{99DEF20A-34AA-5FFB-C28B-64FDDE9ADA93}"/>
              </a:ext>
            </a:extLst>
          </p:cNvPr>
          <p:cNvSpPr/>
          <p:nvPr/>
        </p:nvSpPr>
        <p:spPr>
          <a:xfrm>
            <a:off x="6091266" y="35356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hlinkClick r:id="rId23" action="ppaction://hlinksldjump"/>
            <a:extLst>
              <a:ext uri="{FF2B5EF4-FFF2-40B4-BE49-F238E27FC236}">
                <a16:creationId xmlns:a16="http://schemas.microsoft.com/office/drawing/2014/main" id="{FD59F855-7819-B125-AF8F-9FD0AFE5EF47}"/>
              </a:ext>
            </a:extLst>
          </p:cNvPr>
          <p:cNvSpPr/>
          <p:nvPr/>
        </p:nvSpPr>
        <p:spPr>
          <a:xfrm>
            <a:off x="7984499" y="35356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hlinkClick r:id="rId24" action="ppaction://hlinksldjump"/>
            <a:extLst>
              <a:ext uri="{FF2B5EF4-FFF2-40B4-BE49-F238E27FC236}">
                <a16:creationId xmlns:a16="http://schemas.microsoft.com/office/drawing/2014/main" id="{594E5BB5-854D-6836-7908-C33C41C606B9}"/>
              </a:ext>
            </a:extLst>
          </p:cNvPr>
          <p:cNvSpPr/>
          <p:nvPr/>
        </p:nvSpPr>
        <p:spPr>
          <a:xfrm>
            <a:off x="9873259" y="35356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hlinkClick r:id="rId25" action="ppaction://hlinksldjump"/>
            <a:extLst>
              <a:ext uri="{FF2B5EF4-FFF2-40B4-BE49-F238E27FC236}">
                <a16:creationId xmlns:a16="http://schemas.microsoft.com/office/drawing/2014/main" id="{F6BA6134-747B-4903-4114-D0B0AC6533F0}"/>
              </a:ext>
            </a:extLst>
          </p:cNvPr>
          <p:cNvSpPr/>
          <p:nvPr/>
        </p:nvSpPr>
        <p:spPr>
          <a:xfrm>
            <a:off x="434715" y="349803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hlinkClick r:id="rId26" action="ppaction://hlinksldjump"/>
            <a:extLst>
              <a:ext uri="{FF2B5EF4-FFF2-40B4-BE49-F238E27FC236}">
                <a16:creationId xmlns:a16="http://schemas.microsoft.com/office/drawing/2014/main" id="{FDB95B07-18E7-1306-EA6D-29F548B2AEEF}"/>
              </a:ext>
            </a:extLst>
          </p:cNvPr>
          <p:cNvSpPr/>
          <p:nvPr/>
        </p:nvSpPr>
        <p:spPr>
          <a:xfrm>
            <a:off x="2318741" y="349803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hlinkClick r:id="rId27" action="ppaction://hlinksldjump"/>
            <a:extLst>
              <a:ext uri="{FF2B5EF4-FFF2-40B4-BE49-F238E27FC236}">
                <a16:creationId xmlns:a16="http://schemas.microsoft.com/office/drawing/2014/main" id="{742ECAF0-A538-C7E9-86EC-76FD3823AD7E}"/>
              </a:ext>
            </a:extLst>
          </p:cNvPr>
          <p:cNvSpPr/>
          <p:nvPr/>
        </p:nvSpPr>
        <p:spPr>
          <a:xfrm>
            <a:off x="4207240" y="349803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hlinkClick r:id="rId28" action="ppaction://hlinksldjump"/>
            <a:extLst>
              <a:ext uri="{FF2B5EF4-FFF2-40B4-BE49-F238E27FC236}">
                <a16:creationId xmlns:a16="http://schemas.microsoft.com/office/drawing/2014/main" id="{4E513A7F-16E4-A134-F396-0C0019F1D4CE}"/>
              </a:ext>
            </a:extLst>
          </p:cNvPr>
          <p:cNvSpPr/>
          <p:nvPr/>
        </p:nvSpPr>
        <p:spPr>
          <a:xfrm>
            <a:off x="6091266" y="349803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hlinkClick r:id="rId29" action="ppaction://hlinksldjump"/>
            <a:extLst>
              <a:ext uri="{FF2B5EF4-FFF2-40B4-BE49-F238E27FC236}">
                <a16:creationId xmlns:a16="http://schemas.microsoft.com/office/drawing/2014/main" id="{D1865ECD-41C7-C6B9-54F2-7E7BB1F7990B}"/>
              </a:ext>
            </a:extLst>
          </p:cNvPr>
          <p:cNvSpPr/>
          <p:nvPr/>
        </p:nvSpPr>
        <p:spPr>
          <a:xfrm>
            <a:off x="7984499" y="349803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hlinkClick r:id="rId30" action="ppaction://hlinksldjump"/>
            <a:extLst>
              <a:ext uri="{FF2B5EF4-FFF2-40B4-BE49-F238E27FC236}">
                <a16:creationId xmlns:a16="http://schemas.microsoft.com/office/drawing/2014/main" id="{A4EBF04F-A8CD-507E-D27A-765F87B23579}"/>
              </a:ext>
            </a:extLst>
          </p:cNvPr>
          <p:cNvSpPr/>
          <p:nvPr/>
        </p:nvSpPr>
        <p:spPr>
          <a:xfrm>
            <a:off x="9873259" y="3498030"/>
            <a:ext cx="1888760" cy="298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6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7E5BF53-7B20-3014-DE9B-5FC994BC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1A3A6B47-65B2-5A84-97AF-9841B3E5A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AD0C05-322D-8591-F498-568B9348A806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59083C-48B4-7C3B-8397-89BE178E9A22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holding a blue book&#10;&#10;AI-generated content may be incorrect.">
            <a:extLst>
              <a:ext uri="{FF2B5EF4-FFF2-40B4-BE49-F238E27FC236}">
                <a16:creationId xmlns:a16="http://schemas.microsoft.com/office/drawing/2014/main" id="{7B56FF35-1B0F-F26A-A875-AFD3FB699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888" y="1703228"/>
            <a:ext cx="2308725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1DFE25-19F9-083A-6844-14894956C2C1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ARIES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4129B5-C8A9-C155-EFB8-B9E64FE621E6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MARCH 21 - APRIL 19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801BD-9CAC-350C-3A85-E75D423CF7F2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Strategy before sprinting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There’s a fire in your belly with the festive spirit. 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You may be feeling ready to charge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ahead with zealous energy!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Here’s a little nudge to consider keeping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things under control with a good </a:t>
            </a:r>
            <a:r>
              <a:rPr lang="en-US" sz="1400" dirty="0" err="1">
                <a:latin typeface="Archivo Light" pitchFamily="2" charset="0"/>
                <a:cs typeface="Archivo Light" pitchFamily="2" charset="0"/>
              </a:rPr>
              <a:t>ol</a:t>
            </a:r>
            <a:r>
              <a:rPr lang="en-US" sz="1400">
                <a:latin typeface="Archivo Light" pitchFamily="2" charset="0"/>
                <a:cs typeface="Archivo Light" pitchFamily="2" charset="0"/>
              </a:rPr>
              <a:t>’ project plan.</a:t>
            </a:r>
          </a:p>
          <a:p>
            <a:pPr algn="ctr">
              <a:spcAft>
                <a:spcPts val="600"/>
              </a:spcAft>
            </a:pPr>
            <a:r>
              <a:rPr lang="en-US" sz="1400" i="1">
                <a:latin typeface="Archivo Light" pitchFamily="2" charset="0"/>
                <a:cs typeface="Archivo Light" pitchFamily="2" charset="0"/>
              </a:rPr>
              <a:t>May your Christmas be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bold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,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bright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, </a:t>
            </a:r>
            <a:br>
              <a:rPr lang="en-US" sz="1400" i="1">
                <a:latin typeface="Archivo Light" pitchFamily="2" charset="0"/>
                <a:cs typeface="Archivo Light" pitchFamily="2" charset="0"/>
              </a:rPr>
            </a:br>
            <a:r>
              <a:rPr lang="en-US" sz="1400" i="1">
                <a:latin typeface="Archivo Light" pitchFamily="2" charset="0"/>
                <a:cs typeface="Archivo Light" pitchFamily="2" charset="0"/>
              </a:rPr>
              <a:t>and only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mildly chaotic.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3AFAACB-BD1D-A678-2BA2-5F4A1D25642B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376A2C-3CD3-0DD6-5FFB-44F8F2E890CE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B0FD25A-FFC2-8C88-EEAE-36F358C87B78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F4AD69F-ED25-AB0B-C0B4-9650DBF2D1BB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18" name="Picture 1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CC706D51-F947-B5FD-0447-998D5209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9" name="Rectangle 18">
            <a:hlinkClick r:id="rId6" action="ppaction://hlinksldjump"/>
            <a:extLst>
              <a:ext uri="{FF2B5EF4-FFF2-40B4-BE49-F238E27FC236}">
                <a16:creationId xmlns:a16="http://schemas.microsoft.com/office/drawing/2014/main" id="{7422F528-2EBB-9EEE-DDB6-DCD446F24D3E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5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D63A754-381A-91DA-D565-FEE5E61D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DF9A8F49-70A1-FE07-2959-BC78DCFD9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33B30A-0496-EE91-046F-8EE683B75730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7C3413-7C84-9375-F6E6-958B07820F7C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A3A17C-A41C-19AD-940E-9652210F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E5D902-327D-9E7D-7446-605D3DFB348C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TAURUS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C8E66F-D5D3-54D6-B08F-65BCDA29F1D0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APRIL 20 – MAY 20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8BDE98-A702-84DE-A1BB-978F670A3A73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Innovation through experimentation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It’s time to cuddle up for Christmas – you’re likely wanting to fall into your comforts and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indulge in some good food.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Here’s a gentle push to go beyond the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established protocol and try something new!</a:t>
            </a:r>
          </a:p>
          <a:p>
            <a:pPr algn="ctr">
              <a:spcAft>
                <a:spcPts val="600"/>
              </a:spcAft>
            </a:pPr>
            <a:r>
              <a:rPr lang="en-US" sz="1400" i="1">
                <a:latin typeface="Archivo Light" pitchFamily="2" charset="0"/>
                <a:cs typeface="Archivo Light" pitchFamily="2" charset="0"/>
              </a:rPr>
              <a:t>May your Christmas bring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ease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,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joy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 </a:t>
            </a:r>
            <a:br>
              <a:rPr lang="en-US" sz="1400" i="1">
                <a:latin typeface="Archivo Light" pitchFamily="2" charset="0"/>
                <a:cs typeface="Archivo Light" pitchFamily="2" charset="0"/>
              </a:rPr>
            </a:br>
            <a:r>
              <a:rPr lang="en-US" sz="1400" i="1">
                <a:latin typeface="Archivo Light" pitchFamily="2" charset="0"/>
                <a:cs typeface="Archivo Light" pitchFamily="2" charset="0"/>
              </a:rPr>
              <a:t>and only the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good kind of surprises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B5E32C4-14AC-EB55-44B4-A9057A14BE90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F9DB7AD-D6E3-1F11-0718-8F126794A86C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50283CC8-3E5C-D8DC-F09F-39C836CD585E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96638FD-F143-A9CA-FCA3-C62438ACD699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8077E07E-96DF-74F5-C8C0-72B65F110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BCA980C3-5C97-49C1-8CD9-E6D93EF319E2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2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8D01CBE-D875-6495-74D6-E43248D7A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608FED16-F007-3562-B991-42482E4A9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2194B7-5CCE-BFF1-1D8B-984A6188EB6E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9E56A8-2919-FAAF-6178-F7C89B1438BE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83CC07-A864-4AF0-D7E6-9F4E6D8CF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7ECCEF-7A3C-4724-0A4A-C83CFAC345EC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GEMINI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4CD22-C3AB-9458-4AF0-0113761DDD28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MAY 21 – JUNE 20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982A05-5FD5-3AED-C888-A69BC0BA968E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108000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Embody before you interpret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Merriment is in the air, and you’re in your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element. Your connections flow with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conversation and collaboration.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Be careful not to get swept up though.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Listen deeply, and you’ll be feeling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twice the joy and twice the triumph! </a:t>
            </a:r>
          </a:p>
          <a:p>
            <a:pPr algn="ctr">
              <a:spcAft>
                <a:spcPts val="600"/>
              </a:spcAft>
            </a:pPr>
            <a:r>
              <a:rPr lang="en-GB" sz="1400" i="1">
                <a:latin typeface="Archivo Light" pitchFamily="2" charset="0"/>
                <a:cs typeface="Archivo Light" pitchFamily="2" charset="0"/>
              </a:rPr>
              <a:t>May your Christmas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sparkle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 with clever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banter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lively plans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and just enough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calm.</a:t>
            </a:r>
            <a:endParaRPr lang="en-US" sz="1400" i="1"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BD0703E-3F00-29A3-153E-1145831AD78A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61873F-C1C7-7190-B9CD-BA37BC5EF611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8105520-5530-7947-B97E-1C3738AF9D2C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CAA576F-E85F-9528-A76E-4685E67DF7FE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91880B61-0E29-FD80-8CC2-790AD2F37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B6B24776-43AF-4068-2405-24429AC08D2F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0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42410D4-F4BD-D19E-A69B-44CC7B18A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9B0DD12C-64C5-215E-E267-A1913E253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974F5C-633D-4047-E63C-14E418FDD06C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1093FB3-2423-91AA-1D38-41708366E197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A3973D-F875-478B-233A-A056838DC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271C2A-735D-A8FB-4C84-21EFE4132EC0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CANCER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A99839-7679-5023-C2A3-2AA89566352C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JUNE 21 - JULY 22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80EF5-6319-EB60-4DA0-594CC2FF0CDA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Re-center and refill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It’s a sentimental season for you. As you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soak up warm memories, you wash the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sparkly feeling over others too.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You lead wisely with your emotions,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and giving feels good, but remember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to tend your own ecosystem first. </a:t>
            </a:r>
          </a:p>
          <a:p>
            <a:pPr algn="ctr">
              <a:spcAft>
                <a:spcPts val="600"/>
              </a:spcAft>
            </a:pPr>
            <a:r>
              <a:rPr lang="en-US" sz="1400" i="1">
                <a:latin typeface="Archivo Light" pitchFamily="2" charset="0"/>
                <a:cs typeface="Archivo SemiExpanded SemiBold" pitchFamily="2" charset="0"/>
              </a:rPr>
              <a:t>May your </a:t>
            </a:r>
            <a:r>
              <a:rPr lang="en-GB" sz="1400" i="1">
                <a:latin typeface="Archivo Light" pitchFamily="2" charset="0"/>
                <a:cs typeface="Archivo SemiExpanded SemiBold" pitchFamily="2" charset="0"/>
              </a:rPr>
              <a:t>Christmas be wrapped in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warmth</a:t>
            </a:r>
            <a:r>
              <a:rPr lang="en-GB" sz="1400" i="1">
                <a:latin typeface="Archivo Light" pitchFamily="2" charset="0"/>
                <a:cs typeface="Archivo SemiExpanded SemiBold" pitchFamily="2" charset="0"/>
              </a:rPr>
              <a:t>, </a:t>
            </a:r>
            <a:br>
              <a:rPr lang="en-GB" sz="1400" i="1">
                <a:latin typeface="Archivo Light" pitchFamily="2" charset="0"/>
                <a:cs typeface="Archivo SemiExpanded SemiBold" pitchFamily="2" charset="0"/>
              </a:rPr>
            </a:b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kindness</a:t>
            </a:r>
            <a:r>
              <a:rPr lang="en-GB" sz="1400" i="1">
                <a:latin typeface="Archivo Light" pitchFamily="2" charset="0"/>
                <a:cs typeface="Archivo SemiExpanded SemiBold" pitchFamily="2" charset="0"/>
              </a:rPr>
              <a:t>, and all the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coziness</a:t>
            </a:r>
            <a:r>
              <a:rPr lang="en-GB" sz="1400" i="1">
                <a:latin typeface="Archivo Light" pitchFamily="2" charset="0"/>
                <a:cs typeface="Archivo SemiExpanded SemiBold" pitchFamily="2" charset="0"/>
              </a:rPr>
              <a:t>!</a:t>
            </a:r>
            <a:endParaRPr lang="en-US" sz="1400" i="1"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6CFF60-8D9C-9CFB-2C0F-524215AE8DCC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DB78FE-6CF5-E94D-A2CF-887FEFC1E187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6B8D452-08AE-4FDA-C34E-E6BB9EC34784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25F6F74-1F3D-07C4-95A8-CBDC4988848D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7693F032-5CD5-B9E2-CDA4-3A0E8AE44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4B60468B-6C3F-9B0B-7B0E-DC94E3C93DE8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CB3C86-A694-EA49-0B00-DD4343A81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53B4D50D-BAB1-8834-1C12-1234FADD4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5510D0-2AD1-1517-78E1-60C178889907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987B6C-1BDD-7944-E884-52DFBA627FEE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F99DD7-6801-9682-5C7E-047451BBC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E49463-EF63-FE59-88FA-5481239A9B97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LEO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DE4C16-977C-83C3-8FEA-F1B9CA8643EC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JULY 23 - AUGUST 22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AD974B-CEE6-6F27-0CC2-38601078ED06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Articulate with authenticity 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You’re shining brighter than a Christmas tree,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and your charisma exudes effortlessly. Light ‘</a:t>
            </a:r>
            <a:r>
              <a:rPr lang="en-US" sz="1400" err="1">
                <a:latin typeface="Archivo Light" pitchFamily="2" charset="0"/>
                <a:cs typeface="Archivo Light" pitchFamily="2" charset="0"/>
              </a:rPr>
              <a:t>em</a:t>
            </a:r>
            <a:r>
              <a:rPr lang="en-US" sz="1400">
                <a:latin typeface="Archivo Light" pitchFamily="2" charset="0"/>
                <a:cs typeface="Archivo Light" pitchFamily="2" charset="0"/>
              </a:rPr>
              <a:t> up! 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Now that you have everyone’s attention,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align your voice with your purpose,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and your message will be impactful.</a:t>
            </a:r>
          </a:p>
          <a:p>
            <a:pPr algn="ctr">
              <a:spcAft>
                <a:spcPts val="600"/>
              </a:spcAft>
            </a:pPr>
            <a:r>
              <a:rPr lang="en-US" sz="1400" i="1">
                <a:latin typeface="Archivo Light" pitchFamily="2" charset="0"/>
                <a:cs typeface="Archivo Light" pitchFamily="2" charset="0"/>
              </a:rPr>
              <a:t>Wishing you a Christmas with the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kind of love 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and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laughter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 that makes you glow.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10AE5A8-EEF4-2E48-F747-97B65DF805F9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647429-59FD-A5E4-057A-12C8883BE6B7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E7041DA-6DF1-E7B1-AD60-828942CE14BE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FB80850-A85C-4408-BA6C-E5DF814395A5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FC2BB8CB-262C-F2A3-0FF5-35BE0248F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2D0D232E-85DF-F4B2-BCD5-6B0F52E67F76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9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4A608E2-6A8F-5CDE-2069-B12BA617E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732EF3F0-E90A-98FC-6162-14DA9FBDD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494EB2-9ABD-C028-3CC6-3346A3540AAD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8F6C45-A4AB-7B43-0126-57EDE0A4A976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0B6B12-70A9-C0EF-14BD-23AB6E709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14ADF0-D5AD-6AC0-414E-4E75C97FA9BD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VIRGO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9E14B5-B91C-90BD-947E-D71D0C101AEF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AUGUST 23 - SEPTEMBER 22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009A87-80E5-F3BD-A10D-F73C936C3FCD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Prepare to let go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You’ve been decking the halls,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jingling the bells and hanging the holly.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You’re planning for some serious fun!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Study the phases of project ‘Christmas Spirit’,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and gain insight into embracing some mess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before a masterpiece</a:t>
            </a:r>
            <a:r>
              <a:rPr lang="en-US" sz="1400" dirty="0">
                <a:latin typeface="Archivo Light" pitchFamily="2" charset="0"/>
                <a:cs typeface="Archivo Light" pitchFamily="2" charset="0"/>
              </a:rPr>
              <a:t> emerges</a:t>
            </a:r>
            <a:r>
              <a:rPr lang="en-US" sz="1400">
                <a:latin typeface="Archivo Light" pitchFamily="2" charset="0"/>
                <a:cs typeface="Archivo Light" pitchFamily="2" charset="0"/>
              </a:rPr>
              <a:t>.</a:t>
            </a:r>
          </a:p>
          <a:p>
            <a:pPr algn="ctr">
              <a:spcAft>
                <a:spcPts val="600"/>
              </a:spcAft>
            </a:pPr>
            <a:r>
              <a:rPr lang="en-US" sz="1400" i="1">
                <a:latin typeface="Archivo Light" pitchFamily="2" charset="0"/>
                <a:cs typeface="Archivo Light" pitchFamily="2" charset="0"/>
              </a:rPr>
              <a:t>Wishing you a Christmas that falls into place effortlessly, so you can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focus on presence</a:t>
            </a:r>
            <a:r>
              <a:rPr lang="en-US" sz="1400" i="1">
                <a:latin typeface="Archivo Light" pitchFamily="2" charset="0"/>
                <a:cs typeface="Archivo Light" pitchFamily="2" charset="0"/>
              </a:rPr>
              <a:t>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8AA1BE-DFC3-3370-467D-3CF6B88442EA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2F1CB8-EF93-A3EF-E77E-FABD58DB3C8D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52CB6C31-C737-C995-A699-B619BEC59D00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EF59B9E-2104-147F-D418-07E0BEDB79D2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4216224C-B132-6C4F-781D-2E9E93B59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5A5FF522-A79F-4574-9F44-A262C8667B6B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33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7B37D56-64A9-01C3-E8B3-5B0953852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90A17CC5-C1A9-C812-3883-3353C2CB4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DDAF29-8482-3A0A-5772-97B74D019507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5E1A64-F9EF-E623-BD80-38B31B6F589A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637C9E-6DAC-A8E2-A0D1-4B998491D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6EB9E3-6019-D752-4EE2-BA7A998A4200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LIBRA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DE33C7-D62E-5E6F-494C-863377827DDF}"/>
              </a:ext>
            </a:extLst>
          </p:cNvPr>
          <p:cNvSpPr/>
          <p:nvPr/>
        </p:nvSpPr>
        <p:spPr>
          <a:xfrm>
            <a:off x="5143501" y="2149230"/>
            <a:ext cx="4407014" cy="382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SEPTEMBER 23 - OCTOBER 22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9F63B-F852-1716-EC5D-DEC526F2F5DD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Harmony and self-advocacy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You hear the carolers, and you’re dancing in chorus.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It’s a busy season and you probably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want to say “yes” to it all!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Take a breath to gain clarity on your boundaries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and your schedule. Recalibrate your scales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to what feels most alive.</a:t>
            </a:r>
          </a:p>
          <a:p>
            <a:pPr algn="ctr">
              <a:spcAft>
                <a:spcPts val="600"/>
              </a:spcAft>
            </a:pPr>
            <a:r>
              <a:rPr lang="en-GB" sz="1400" i="1">
                <a:latin typeface="Archivo Light" pitchFamily="2" charset="0"/>
                <a:cs typeface="Archivo Light" pitchFamily="2" charset="0"/>
              </a:rPr>
              <a:t>May your Christmas bring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harmony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beauty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</a:t>
            </a:r>
            <a:br>
              <a:rPr lang="en-GB" sz="1400" i="1">
                <a:latin typeface="Archivo Light" pitchFamily="2" charset="0"/>
                <a:cs typeface="Archivo Light" pitchFamily="2" charset="0"/>
              </a:rPr>
            </a:br>
            <a:r>
              <a:rPr lang="en-GB" sz="1400" i="1">
                <a:latin typeface="Archivo Light" pitchFamily="2" charset="0"/>
                <a:cs typeface="Archivo Light" pitchFamily="2" charset="0"/>
              </a:rPr>
              <a:t>and a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holiday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 of balanced bliss.</a:t>
            </a:r>
            <a:endParaRPr lang="en-US" sz="1400" i="1">
              <a:latin typeface="Archivo Light" pitchFamily="2" charset="0"/>
              <a:cs typeface="Archivo Light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2BB43CE-8DD8-4B4B-8291-E50E0243AAF7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4AAA0-0FB7-0634-7ECB-FBDEB20160EE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9222F11-FA92-8007-243B-FF1A5175B7CA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54273BD-6D39-5DE6-8567-5F715865C9AD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5282A429-98A3-109C-A421-78FE1C875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9F9EE76F-D5DC-1C5D-167B-F3A2A453F933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B14AB7A-B03D-4723-1837-291E114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ED97E0FB-7C9B-18F1-45ED-417B0BA54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272867-228B-F972-BBD1-39FC1C46C7FB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2E2C9B-AC60-97A3-B501-D21A6AEAB0EC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DC8673-FDFC-21A4-BB32-341F268DA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25954A-6C71-EAB7-AD88-3DE54D674615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SCORPIO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70E5A3-4814-42EA-1C0F-5A4245DB1F2E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OCTOBER 23 - NOVEMBER 21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0B18B9-2523-4BF0-6EFD-18E1D25CB15D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Opportunity from observation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You enjoy flashy celebrations as much as the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next person, but like Cindy Lou Who,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you’re focusing on depth.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Be merry but pay attention to hidden patterns.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Where you see outdated mechanisms,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take action and revamp!</a:t>
            </a:r>
          </a:p>
          <a:p>
            <a:pPr algn="ctr">
              <a:spcAft>
                <a:spcPts val="600"/>
              </a:spcAft>
            </a:pPr>
            <a:r>
              <a:rPr lang="en-GB" sz="1400" i="1">
                <a:latin typeface="Archivo Light" pitchFamily="2" charset="0"/>
                <a:cs typeface="Archivo Light" pitchFamily="2" charset="0"/>
              </a:rPr>
              <a:t>Wishing you a Christmas that brings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connection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 </a:t>
            </a:r>
            <a:br>
              <a:rPr lang="en-GB" sz="1400" i="1">
                <a:latin typeface="Archivo Light" pitchFamily="2" charset="0"/>
                <a:cs typeface="Archivo Light" pitchFamily="2" charset="0"/>
              </a:rPr>
            </a:br>
            <a:r>
              <a:rPr lang="en-GB" sz="1400" i="1">
                <a:latin typeface="Archivo Light" pitchFamily="2" charset="0"/>
                <a:cs typeface="Archivo Light" pitchFamily="2" charset="0"/>
              </a:rPr>
              <a:t>and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mystery, 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and feels like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magic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.</a:t>
            </a:r>
            <a:endParaRPr lang="en-US" sz="1400" i="1">
              <a:latin typeface="Archivo Light" pitchFamily="2" charset="0"/>
              <a:cs typeface="Archivo Light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58D50AD-7C20-482E-4ABD-377FE23E0DF8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4EA131-1E13-BF0E-66F8-779029F0F9EF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152B537-F650-C391-EBBC-0F1459816B81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052977C-A9BA-4A31-6598-F205D3C63FA3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A28240AC-4770-D26C-0FFE-088FAFC9D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38E1F83D-D999-9EDC-DD60-4D5D2E617550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6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726254C-A9AC-6C6D-2B70-322B6013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71DC19E6-DD3B-849D-BF64-8354163F9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90AFD5-85D7-054E-084D-ED1AFF7D4F54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E3F514-A8B6-31AE-E238-2C9944D08A35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600A20-FDF0-DFDC-D9FC-5C3C9BF82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F65A76-4CB6-9B24-8F23-E60AA3BB0BBC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SAGITTARIUS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AEFA9-9EA2-9D36-0B3E-1B50A2EF6821}"/>
              </a:ext>
            </a:extLst>
          </p:cNvPr>
          <p:cNvSpPr/>
          <p:nvPr/>
        </p:nvSpPr>
        <p:spPr>
          <a:xfrm>
            <a:off x="5143500" y="2149230"/>
            <a:ext cx="4444171" cy="374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NOVEMBER 22 - DECEMBER 21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D73A9C-2A7E-A0C6-7B42-A4BBDCE4DEE5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Scope before you shoot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This is your month, and you’re feeling the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creative energy! Craving more adventure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than a new Christmas candle.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As you prepare to fire forward, anchor your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curiosity, and </a:t>
            </a:r>
            <a:r>
              <a:rPr lang="en-GB" sz="1400">
                <a:latin typeface="Archivo Light" pitchFamily="2" charset="0"/>
                <a:cs typeface="Archivo Light" pitchFamily="2" charset="0"/>
              </a:rPr>
              <a:t>aim intentionally towards your goals</a:t>
            </a:r>
            <a:r>
              <a:rPr lang="en-US" sz="1400">
                <a:latin typeface="Archivo Light" pitchFamily="2" charset="0"/>
                <a:cs typeface="Archivo Light" pitchFamily="2" charset="0"/>
              </a:rPr>
              <a:t>.</a:t>
            </a:r>
          </a:p>
          <a:p>
            <a:pPr algn="ctr">
              <a:spcAft>
                <a:spcPts val="600"/>
              </a:spcAft>
            </a:pPr>
            <a:r>
              <a:rPr lang="en-US" sz="1400" i="1">
                <a:latin typeface="Archivo Light" pitchFamily="2" charset="0"/>
                <a:cs typeface="Archivo Light" pitchFamily="2" charset="0"/>
              </a:rPr>
              <a:t>May your Christmas bring you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sparkling ideas </a:t>
            </a:r>
            <a:br>
              <a:rPr lang="en-US" sz="1400" i="1">
                <a:latin typeface="Archivo Light" pitchFamily="2" charset="0"/>
                <a:cs typeface="Archivo Light" pitchFamily="2" charset="0"/>
              </a:rPr>
            </a:br>
            <a:r>
              <a:rPr lang="en-US" sz="1400" i="1">
                <a:latin typeface="Archivo Light" pitchFamily="2" charset="0"/>
                <a:cs typeface="Archivo Light" pitchFamily="2" charset="0"/>
              </a:rPr>
              <a:t>and </a:t>
            </a:r>
            <a:r>
              <a:rPr lang="en-US" sz="1400" i="1">
                <a:latin typeface="Archivo SemiExpanded SemiBold" pitchFamily="2" charset="0"/>
                <a:cs typeface="Archivo SemiExpanded SemiBold" pitchFamily="2" charset="0"/>
              </a:rPr>
              <a:t>rich new experiences</a:t>
            </a:r>
            <a:r>
              <a:rPr lang="en-US" sz="1400" i="1">
                <a:latin typeface="Archivo Light" pitchFamily="2" charset="0"/>
                <a:cs typeface="Archivo SemiExpanded SemiBold" pitchFamily="2" charset="0"/>
              </a:rPr>
              <a:t>.</a:t>
            </a:r>
            <a:endParaRPr lang="en-US" sz="1400" i="1">
              <a:latin typeface="Archivo Light" pitchFamily="2" charset="0"/>
              <a:cs typeface="Archivo Light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DE879C-6A84-BD57-605C-C917993384DE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225A0A-05BE-F27A-7AC6-2285898708CD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E88C31B-ED66-0987-C46D-143A34B6DC2A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9B69F29-A3B0-303C-46BD-EA22B8C74A70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13449880-291D-67F5-5682-9BA112AFD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822E2D6F-33D9-D4E2-3C95-C8C6EEADF106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54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9FF9107-50F7-F5F1-3B14-28C6D67C8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A3A91B5C-79EF-4D22-7B54-4B89C571D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DE55354-CA21-B504-C36C-BFF1AA91E27C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46AA90-C439-4013-DFFB-4D5696F9E132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41FE07-AEC4-ACD5-3034-5AAD568C4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B51F3F-10E6-0862-2850-422E77BB0828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CAPRICORN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1DC3CE-7E2D-BC76-6B49-DD9DA19C9E9E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DECEMBER 22 – JANUARY 19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998CEC-FA59-2928-EF82-04C5F68BE95A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Slow down then circle back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It’s work hard, play hard for you this holiday.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You inspire even the reindeer that work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tirelessly on Christmas Eve.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However, you can’t keep driving your initiatives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without refueling. Have a break, have a yule log.</a:t>
            </a:r>
          </a:p>
          <a:p>
            <a:pPr algn="ctr">
              <a:spcAft>
                <a:spcPts val="600"/>
              </a:spcAft>
            </a:pPr>
            <a:r>
              <a:rPr lang="en-GB" sz="1400" i="1">
                <a:latin typeface="Archivo Light" pitchFamily="2" charset="0"/>
                <a:cs typeface="Archivo Light" pitchFamily="2" charset="0"/>
              </a:rPr>
              <a:t>Wishing you a Christmas that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rewards your </a:t>
            </a:r>
            <a:br>
              <a:rPr lang="en-GB" sz="1400" i="1">
                <a:latin typeface="Archivo SemiExpanded SemiBold" pitchFamily="2" charset="0"/>
                <a:cs typeface="Archivo SemiExpanded SemiBold" pitchFamily="2" charset="0"/>
              </a:rPr>
            </a:b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efforts 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with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rest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joy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and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moments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 to remember!</a:t>
            </a:r>
            <a:endParaRPr lang="en-US" sz="1400" i="1">
              <a:latin typeface="Archivo Light" pitchFamily="2" charset="0"/>
              <a:cs typeface="Archivo Light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DB7A330-1A2D-4462-7016-C291D896F6FE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D095A8-8118-BFE3-E253-D40E959BAECF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3DFB7FF-2EAC-6557-C924-A7EC966064AE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21494FD-FC2D-C669-B482-1325E81C1A2E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51CA0537-4E94-8B11-F31D-C8356B32D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610CE493-987B-0E0A-DF7B-43D7C70A256C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A529C6-D825-B122-0445-48069FEB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8EDB9FC3-A942-49E9-BA73-5A9E7C7D8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322D0E-B4C8-A7FE-62CE-7C046B4524C5}"/>
              </a:ext>
            </a:extLst>
          </p:cNvPr>
          <p:cNvSpPr/>
          <p:nvPr/>
        </p:nvSpPr>
        <p:spPr>
          <a:xfrm>
            <a:off x="-12737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00F7BB2-3FB9-FD62-9EFF-E836F121A2E7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5913A-6674-AEA9-885D-D10F47D35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FFCE6D-9FC7-CC59-2EA3-C8423E2C1E32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AQUARIUS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BB03-3597-A8E2-2C01-840BC245C1BE}"/>
              </a:ext>
            </a:extLst>
          </p:cNvPr>
          <p:cNvSpPr/>
          <p:nvPr/>
        </p:nvSpPr>
        <p:spPr>
          <a:xfrm>
            <a:off x="5219698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JANUARY 20 – FEBRUARY 18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E9213A-8E61-15EB-1989-16BDF63E19CC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Visualize then actualize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Logic is taking a backseat while you get lost in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the winter wonderland. New perspectives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bring you new ideas.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Try not to overthink before sharing proposals.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Trust there is a team ready to help you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bring it into form!</a:t>
            </a:r>
          </a:p>
          <a:p>
            <a:pPr algn="ctr">
              <a:spcAft>
                <a:spcPts val="600"/>
              </a:spcAft>
            </a:pPr>
            <a:r>
              <a:rPr lang="en-GB" sz="1400" i="1">
                <a:latin typeface="Archivo Light" pitchFamily="2" charset="0"/>
                <a:cs typeface="Archivo Light" pitchFamily="2" charset="0"/>
              </a:rPr>
              <a:t>May your Christmas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light up your imagination </a:t>
            </a:r>
            <a:br>
              <a:rPr lang="en-GB" sz="1400" i="1">
                <a:latin typeface="Archivo Light" pitchFamily="2" charset="0"/>
                <a:cs typeface="Archivo Light" pitchFamily="2" charset="0"/>
              </a:rPr>
            </a:br>
            <a:r>
              <a:rPr lang="en-GB" sz="1400" i="1">
                <a:latin typeface="Archivo Light" pitchFamily="2" charset="0"/>
                <a:cs typeface="Archivo Light" pitchFamily="2" charset="0"/>
              </a:rPr>
              <a:t>and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bring joyful surprises.</a:t>
            </a:r>
            <a:endParaRPr lang="en-US" sz="1400" i="1"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34E32F-C7B5-3804-4E5D-A059B4D3DC8B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8AE315-142C-9C8F-C1C3-53C09CB90B8E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4AC82E6-7F43-8786-3229-D58FF2AD1DDE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DE5903A-55CA-E784-0101-818EBCDE60A8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D6C49103-2B62-3620-396E-7491F0ED8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02AA8003-BB90-6604-F8D9-E211A8159C6A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20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D6274F6-35E7-D7F0-E117-69D9E4516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small gold dots&#10;&#10;AI-generated content may be incorrect.">
            <a:extLst>
              <a:ext uri="{FF2B5EF4-FFF2-40B4-BE49-F238E27FC236}">
                <a16:creationId xmlns:a16="http://schemas.microsoft.com/office/drawing/2014/main" id="{433F4E5A-6C3C-7C44-8944-5FE233D2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74" y="-23451"/>
            <a:ext cx="12217474" cy="68814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FD6B1C-A5EF-DF11-92E8-891465655B79}"/>
              </a:ext>
            </a:extLst>
          </p:cNvPr>
          <p:cNvSpPr/>
          <p:nvPr/>
        </p:nvSpPr>
        <p:spPr>
          <a:xfrm>
            <a:off x="0" y="-11726"/>
            <a:ext cx="12217474" cy="68814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4268A19-E895-10D6-5E63-F5383047C97D}"/>
              </a:ext>
            </a:extLst>
          </p:cNvPr>
          <p:cNvSpPr/>
          <p:nvPr/>
        </p:nvSpPr>
        <p:spPr>
          <a:xfrm>
            <a:off x="2376055" y="1557167"/>
            <a:ext cx="7439891" cy="3743666"/>
          </a:xfrm>
          <a:prstGeom prst="roundRect">
            <a:avLst>
              <a:gd name="adj" fmla="val 5565"/>
            </a:avLst>
          </a:prstGeom>
          <a:solidFill>
            <a:srgbClr val="FFC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147FB-FE79-9864-61B1-1FF8A169B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6888" y="1703228"/>
            <a:ext cx="2303916" cy="34515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E8F476F-A8AF-8D99-723D-D60911DA5959}"/>
              </a:ext>
            </a:extLst>
          </p:cNvPr>
          <p:cNvSpPr/>
          <p:nvPr/>
        </p:nvSpPr>
        <p:spPr>
          <a:xfrm>
            <a:off x="5132353" y="1872994"/>
            <a:ext cx="4275966" cy="2762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600" spc="600">
                <a:solidFill>
                  <a:schemeClr val="tx1"/>
                </a:solidFill>
                <a:latin typeface="Archivo SemiExpanded SemiBold" pitchFamily="2" charset="0"/>
                <a:cs typeface="Archivo SemiExpanded SemiBold" pitchFamily="2" charset="0"/>
              </a:rPr>
              <a:t>PISCES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9DE25C-F7B0-287C-BDC8-18EEF0671757}"/>
              </a:ext>
            </a:extLst>
          </p:cNvPr>
          <p:cNvSpPr/>
          <p:nvPr/>
        </p:nvSpPr>
        <p:spPr>
          <a:xfrm>
            <a:off x="5143501" y="2149231"/>
            <a:ext cx="4256054" cy="35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sz="1100" spc="600">
                <a:solidFill>
                  <a:srgbClr val="855C2F"/>
                </a:solidFill>
                <a:latin typeface="Archivo SemiExpanded SemiBold" pitchFamily="2" charset="0"/>
                <a:cs typeface="Archivo SemiExpanded SemiBold" pitchFamily="2" charset="0"/>
              </a:rPr>
              <a:t>FEBRUARY 19 – MARCH 20</a:t>
            </a:r>
            <a:endParaRPr lang="en-US" sz="1000" spc="600">
              <a:solidFill>
                <a:srgbClr val="855C2F"/>
              </a:solidFill>
              <a:latin typeface="Archivo SemiExpanded SemiBold" pitchFamily="2" charset="0"/>
              <a:cs typeface="Archivo SemiExpanded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81E7E8-59CC-46A6-D4A1-7BD9644F85B2}"/>
              </a:ext>
            </a:extLst>
          </p:cNvPr>
          <p:cNvSpPr txBox="1"/>
          <p:nvPr/>
        </p:nvSpPr>
        <p:spPr>
          <a:xfrm>
            <a:off x="5143499" y="2587661"/>
            <a:ext cx="4322047" cy="2426466"/>
          </a:xfrm>
          <a:prstGeom prst="rect">
            <a:avLst/>
          </a:prstGeom>
          <a:noFill/>
        </p:spPr>
        <p:txBody>
          <a:bodyPr wrap="square" lIns="0" tIns="0" rtlCol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>
                <a:latin typeface="Archivo SemiExpanded SemiBold" pitchFamily="2" charset="0"/>
                <a:cs typeface="Archivo SemiExpanded SemiBold" pitchFamily="2" charset="0"/>
              </a:rPr>
              <a:t>Sense and respond</a:t>
            </a:r>
            <a:endParaRPr lang="en-US" sz="1400">
              <a:latin typeface="Archivo SemiExpanded SemiBold" pitchFamily="2" charset="0"/>
              <a:cs typeface="Archivo SemiExpanded SemiBol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Others may shut down when it’s cold, but you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are a warm invitation that Frosty the Snowman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would happily melt for. </a:t>
            </a:r>
          </a:p>
          <a:p>
            <a:pPr algn="ctr">
              <a:spcAft>
                <a:spcPts val="600"/>
              </a:spcAft>
            </a:pPr>
            <a:r>
              <a:rPr lang="en-US" sz="1400">
                <a:latin typeface="Archivo Light" pitchFamily="2" charset="0"/>
                <a:cs typeface="Archivo Light" pitchFamily="2" charset="0"/>
              </a:rPr>
              <a:t>Intuition picks up on more than a prescribed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agenda. Feel into the dynamics, and be flexible </a:t>
            </a:r>
            <a:br>
              <a:rPr lang="en-US" sz="1400">
                <a:latin typeface="Archivo Light" pitchFamily="2" charset="0"/>
                <a:cs typeface="Archivo Light" pitchFamily="2" charset="0"/>
              </a:rPr>
            </a:br>
            <a:r>
              <a:rPr lang="en-US" sz="1400">
                <a:latin typeface="Archivo Light" pitchFamily="2" charset="0"/>
                <a:cs typeface="Archivo Light" pitchFamily="2" charset="0"/>
              </a:rPr>
              <a:t>with how the narrative unfolds. </a:t>
            </a:r>
          </a:p>
          <a:p>
            <a:pPr algn="ctr">
              <a:spcAft>
                <a:spcPts val="600"/>
              </a:spcAft>
            </a:pPr>
            <a:r>
              <a:rPr lang="en-GB" sz="1400" i="1">
                <a:latin typeface="Archivo Light" pitchFamily="2" charset="0"/>
                <a:cs typeface="Archivo Light" pitchFamily="2" charset="0"/>
              </a:rPr>
              <a:t>Wishing you a Christmas filled with </a:t>
            </a:r>
            <a:br>
              <a:rPr lang="en-GB" sz="1400" i="1">
                <a:latin typeface="Archivo Light" pitchFamily="2" charset="0"/>
                <a:cs typeface="Archivo Light" pitchFamily="2" charset="0"/>
              </a:rPr>
            </a:b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heartfelt moments</a:t>
            </a:r>
            <a:r>
              <a:rPr lang="en-GB" sz="1400" i="1">
                <a:latin typeface="Archivo Light" pitchFamily="2" charset="0"/>
                <a:cs typeface="Archivo Light" pitchFamily="2" charset="0"/>
              </a:rPr>
              <a:t>, and </a:t>
            </a:r>
            <a:r>
              <a:rPr lang="en-GB" sz="1400" i="1">
                <a:latin typeface="Archivo SemiExpanded SemiBold" pitchFamily="2" charset="0"/>
                <a:cs typeface="Archivo SemiExpanded SemiBold" pitchFamily="2" charset="0"/>
              </a:rPr>
              <a:t>expansive dreams</a:t>
            </a:r>
            <a:r>
              <a:rPr lang="en-GB" sz="1400" i="1">
                <a:latin typeface="Archivo Light" pitchFamily="2" charset="0"/>
                <a:cs typeface="Archivo SemiExpanded SemiBold" pitchFamily="2" charset="0"/>
              </a:rPr>
              <a:t>!</a:t>
            </a:r>
            <a:endParaRPr lang="en-US" sz="1400" i="1">
              <a:latin typeface="Archivo Light" pitchFamily="2" charset="0"/>
              <a:cs typeface="Archivo Light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C8D5630-A2A3-DF60-3DAA-BEA2C7D155D8}"/>
              </a:ext>
            </a:extLst>
          </p:cNvPr>
          <p:cNvSpPr/>
          <p:nvPr/>
        </p:nvSpPr>
        <p:spPr>
          <a:xfrm>
            <a:off x="4953000" y="1703228"/>
            <a:ext cx="4691063" cy="3451544"/>
          </a:xfrm>
          <a:prstGeom prst="roundRect">
            <a:avLst>
              <a:gd name="adj" fmla="val 3712"/>
            </a:avLst>
          </a:prstGeom>
          <a:noFill/>
          <a:ln>
            <a:solidFill>
              <a:srgbClr val="C089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76AA74-23DA-A5DE-1765-F68A0E118A46}"/>
              </a:ext>
            </a:extLst>
          </p:cNvPr>
          <p:cNvCxnSpPr>
            <a:cxnSpLocks/>
          </p:cNvCxnSpPr>
          <p:nvPr/>
        </p:nvCxnSpPr>
        <p:spPr>
          <a:xfrm>
            <a:off x="5143500" y="2543175"/>
            <a:ext cx="4264819" cy="0"/>
          </a:xfrm>
          <a:prstGeom prst="line">
            <a:avLst/>
          </a:prstGeom>
          <a:ln>
            <a:solidFill>
              <a:srgbClr val="C089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01AAE2-FF3E-14FE-DBF3-8492F628D466}"/>
              </a:ext>
            </a:extLst>
          </p:cNvPr>
          <p:cNvGrpSpPr/>
          <p:nvPr/>
        </p:nvGrpSpPr>
        <p:grpSpPr>
          <a:xfrm>
            <a:off x="4815613" y="5734376"/>
            <a:ext cx="2549376" cy="609658"/>
            <a:chOff x="4916079" y="5804691"/>
            <a:chExt cx="2549376" cy="60965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BF6BE04-8437-C673-F653-B75695A4830E}"/>
                </a:ext>
              </a:extLst>
            </p:cNvPr>
            <p:cNvSpPr/>
            <p:nvPr/>
          </p:nvSpPr>
          <p:spPr>
            <a:xfrm>
              <a:off x="4916079" y="5804691"/>
              <a:ext cx="2549376" cy="609658"/>
            </a:xfrm>
            <a:prstGeom prst="roundRect">
              <a:avLst>
                <a:gd name="adj" fmla="val 50000"/>
              </a:avLst>
            </a:prstGeom>
            <a:solidFill>
              <a:srgbClr val="855C2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6000" tIns="108000" rIns="216000" bIns="108000" rtlCol="0" anchor="ctr">
              <a:spAutoFit/>
            </a:bodyPr>
            <a:lstStyle/>
            <a:p>
              <a:pPr algn="r"/>
              <a:r>
                <a:rPr lang="en-US" sz="1400">
                  <a:latin typeface="Archivo SemiExpanded SemiBold" pitchFamily="2" charset="0"/>
                  <a:cs typeface="Archivo SemiExpanded SemiBold" pitchFamily="2" charset="0"/>
                </a:rPr>
                <a:t>Back to all cards</a:t>
              </a:r>
            </a:p>
          </p:txBody>
        </p:sp>
        <p:pic>
          <p:nvPicPr>
            <p:cNvPr id="8" name="Picture 7" descr="A moon and star with rays&#10;&#10;AI-generated content may be incorrect.">
              <a:extLst>
                <a:ext uri="{FF2B5EF4-FFF2-40B4-BE49-F238E27FC236}">
                  <a16:creationId xmlns:a16="http://schemas.microsoft.com/office/drawing/2014/main" id="{109CAC12-69B3-6000-FB0C-FA86252A3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302" y="5937631"/>
              <a:ext cx="412074" cy="390187"/>
            </a:xfrm>
            <a:prstGeom prst="rect">
              <a:avLst/>
            </a:prstGeom>
          </p:spPr>
        </p:pic>
      </p:grpSp>
      <p:sp>
        <p:nvSpPr>
          <p:cNvPr id="15" name="Rectangle 14">
            <a:hlinkClick r:id="rId6" action="ppaction://hlinksldjump"/>
            <a:extLst>
              <a:ext uri="{FF2B5EF4-FFF2-40B4-BE49-F238E27FC236}">
                <a16:creationId xmlns:a16="http://schemas.microsoft.com/office/drawing/2014/main" id="{AB66E8D5-959E-3D00-882E-613D62DE8A74}"/>
              </a:ext>
            </a:extLst>
          </p:cNvPr>
          <p:cNvSpPr/>
          <p:nvPr/>
        </p:nvSpPr>
        <p:spPr>
          <a:xfrm>
            <a:off x="4815613" y="5666282"/>
            <a:ext cx="2549376" cy="74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02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9da124da9f2097d9ab28551a133e2621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1a734ca0c3ccbab351e52f3e6dd04027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DC0FFA44-FB74-40A5-AE50-251B4ABBBF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ABECD0-4F1C-416F-B9F2-4BDEB0EDE5BB}"/>
</file>

<file path=customXml/itemProps3.xml><?xml version="1.0" encoding="utf-8"?>
<ds:datastoreItem xmlns:ds="http://schemas.openxmlformats.org/officeDocument/2006/customXml" ds:itemID="{752DB27F-5015-4431-A075-45A75AFE7EDB}">
  <ds:schemaRefs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cbb1f76d-21c2-401a-bb9f-588f17545eb3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937</Words>
  <Application>Microsoft Office PowerPoint</Application>
  <PresentationFormat>Widescreen</PresentationFormat>
  <Paragraphs>112</Paragraphs>
  <Slides>14</Slides>
  <Notes>13</Notes>
  <HiddenSlides>12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Archivo Expanded Light</vt:lpstr>
      <vt:lpstr>Archivo Light</vt:lpstr>
      <vt:lpstr>Archivo SemiExpanded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BrightCarbon</dc:creator>
  <cp:lastModifiedBy>Shivam Srivastava</cp:lastModifiedBy>
  <cp:revision>3</cp:revision>
  <dcterms:created xsi:type="dcterms:W3CDTF">2025-11-30T08:43:12Z</dcterms:created>
  <dcterms:modified xsi:type="dcterms:W3CDTF">2025-12-03T09:02:15Z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  <property fmtid="{D5CDD505-2E9C-101B-9397-08002B2CF9AE}" pid="3" name="MediaServiceImageTags">
    <vt:lpwstr/>
  </property>
</Properties>
</file>