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7" r:id="rId2"/>
    <p:sldId id="265" r:id="rId3"/>
    <p:sldId id="284" r:id="rId4"/>
    <p:sldId id="285" r:id="rId5"/>
    <p:sldId id="286" r:id="rId6"/>
    <p:sldId id="287" r:id="rId7"/>
    <p:sldId id="281" r:id="rId8"/>
    <p:sldId id="288" r:id="rId9"/>
    <p:sldId id="289" r:id="rId10"/>
    <p:sldId id="279" r:id="rId11"/>
    <p:sldId id="291" r:id="rId12"/>
    <p:sldId id="283" r:id="rId13"/>
    <p:sldId id="292" r:id="rId14"/>
    <p:sldId id="293" r:id="rId15"/>
    <p:sldId id="269" r:id="rId16"/>
    <p:sldId id="294" r:id="rId17"/>
    <p:sldId id="295" r:id="rId18"/>
    <p:sldId id="274" r:id="rId19"/>
    <p:sldId id="29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5ED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8"/>
    <p:restoredTop sz="96327"/>
  </p:normalViewPr>
  <p:slideViewPr>
    <p:cSldViewPr snapToGrid="0">
      <p:cViewPr varScale="1">
        <p:scale>
          <a:sx n="83" d="100"/>
          <a:sy n="83" d="100"/>
        </p:scale>
        <p:origin x="83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9BF5E0-AA4D-DDB3-4D08-8100055456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103422-EC9C-B646-9E39-7D2A8E605358}" type="datetimeFigureOut">
              <a:rPr lang="en-US" smtClean="0"/>
              <a:t>12/8/2022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79275-EBC3-E733-8F8D-ADC795EAA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01B42-BFAA-A89E-32A3-CD1459F0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6B2253-7635-EE4A-9A4D-97A9EB919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79615"/>
      </p:ext>
    </p:extLst>
  </p:cSld>
  <p:clrMapOvr>
    <a:masterClrMapping/>
  </p:clrMapOvr>
  <p:transition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10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 advTm="5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600" userDrawn="1">
          <p15:clr>
            <a:srgbClr val="F26B43"/>
          </p15:clr>
        </p15:guide>
        <p15:guide id="4" pos="3540" userDrawn="1">
          <p15:clr>
            <a:srgbClr val="F26B43"/>
          </p15:clr>
        </p15:guide>
        <p15:guide id="5" pos="4140" userDrawn="1">
          <p15:clr>
            <a:srgbClr val="F26B43"/>
          </p15:clr>
        </p15:guide>
        <p15:guide id="6" pos="7080" userDrawn="1">
          <p15:clr>
            <a:srgbClr val="F26B43"/>
          </p15:clr>
        </p15:guide>
        <p15:guide id="7" orient="horz" userDrawn="1">
          <p15:clr>
            <a:srgbClr val="F26B43"/>
          </p15:clr>
        </p15:guide>
        <p15:guide id="8" orient="horz" pos="4320" userDrawn="1">
          <p15:clr>
            <a:srgbClr val="F26B43"/>
          </p15:clr>
        </p15:guide>
        <p15:guide id="9" orient="horz" pos="600" userDrawn="1">
          <p15:clr>
            <a:srgbClr val="F26B43"/>
          </p15:clr>
        </p15:guide>
        <p15:guide id="10" orient="horz" pos="1860" userDrawn="1">
          <p15:clr>
            <a:srgbClr val="F26B43"/>
          </p15:clr>
        </p15:guide>
        <p15:guide id="11" orient="horz" pos="2460" userDrawn="1">
          <p15:clr>
            <a:srgbClr val="F26B43"/>
          </p15:clr>
        </p15:guide>
        <p15:guide id="12" orient="horz" pos="37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2.png"/><Relationship Id="rId7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03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16B94E6-CE90-7EE8-F34C-4C9EDC3506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9130" y="1802130"/>
            <a:ext cx="3253741" cy="32537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5C022B-7334-6DFA-C644-B12705B6D50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Wind Quiet Creaks.mp3">
            <a:hlinkClick r:id="" action="ppaction://media"/>
            <a:extLst>
              <a:ext uri="{FF2B5EF4-FFF2-40B4-BE49-F238E27FC236}">
                <a16:creationId xmlns:a16="http://schemas.microsoft.com/office/drawing/2014/main" id="{159ABA7A-CCBB-16A2-28B6-93EAF3190E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48334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8E90DB-8331-6DAF-2E04-15F12E4FAC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F3C4F8C-B7A2-CC6E-751A-A7223239EA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3676" y="621437"/>
            <a:ext cx="3967173" cy="12010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DAB8CA-30BC-58FB-DAF2-D8F9F4FEF1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1703" y="621437"/>
            <a:ext cx="3967173" cy="120105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734F812-F484-5352-C855-5248E0F34C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5649" y="1822495"/>
            <a:ext cx="4325545" cy="8486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81CF6F2-BF1C-6866-D97E-AEA5D3CFFB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5304" y="1822495"/>
            <a:ext cx="4325545" cy="8486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86B4A19-63C4-5797-A304-FFA55F9EEA1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2222" y="2656748"/>
            <a:ext cx="4325545" cy="7168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A3EDEEA-609F-D854-2936-4CCCA3029D7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1877" y="2656747"/>
            <a:ext cx="4325545" cy="71684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68FB1B3-517F-B0D7-0D4C-C5EE250D86B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3909" y="3180495"/>
            <a:ext cx="4680000" cy="87368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2EB6BAD-7582-AAE8-7164-D73947D9CD7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5175" y="3180494"/>
            <a:ext cx="4680000" cy="8736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B89612-4A5B-A8ED-521A-8F438738BCB3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rtl="0">
              <a:spcBef>
                <a:spcPts val="1600"/>
              </a:spcBef>
              <a:spcAft>
                <a:spcPts val="1000"/>
              </a:spcAft>
            </a:pPr>
            <a:r>
              <a:rPr lang="en-GB" sz="1600" u="none" strike="noStrike" dirty="0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rPr>
              <a:t>The most environmentally friendly way to have a tree is to rent one.</a:t>
            </a:r>
            <a:endParaRPr lang="en-US" sz="1600" dirty="0">
              <a:solidFill>
                <a:schemeClr val="accent1"/>
              </a:solidFill>
              <a:latin typeface="Avenir Next" panose="020B0503020202020204" pitchFamily="34" charset="0"/>
              <a:cs typeface="Big Caslon Medium" panose="02000603090000020003" pitchFamily="2" charset="-79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457E92-08A7-AD92-5630-3473C6897B91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96625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8E90DB-8331-6DAF-2E04-15F12E4FAC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F3C4F8C-B7A2-CC6E-751A-A7223239EA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3676" y="621437"/>
            <a:ext cx="3967173" cy="120105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734F812-F484-5352-C855-5248E0F34C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5649" y="1822495"/>
            <a:ext cx="4325545" cy="8486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86B4A19-63C4-5797-A304-FFA55F9EEA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2222" y="2656748"/>
            <a:ext cx="4325545" cy="71684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68FB1B3-517F-B0D7-0D4C-C5EE250D86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3909" y="3180495"/>
            <a:ext cx="4680000" cy="873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B89612-4A5B-A8ED-521A-8F438738BCB3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If you can’t rent, buy a potted spruce and grow it in your garden for reuse each year.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10596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8E90DB-8331-6DAF-2E04-15F12E4FAC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F3C4F8C-B7A2-CC6E-751A-A7223239EA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3676" y="621437"/>
            <a:ext cx="3967173" cy="120105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734F812-F484-5352-C855-5248E0F34C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5649" y="1822495"/>
            <a:ext cx="4325545" cy="8486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86B4A19-63C4-5797-A304-FFA55F9EEA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2222" y="2656748"/>
            <a:ext cx="4325545" cy="71684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68FB1B3-517F-B0D7-0D4C-C5EE250D86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3909" y="3180495"/>
            <a:ext cx="4680000" cy="873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B89612-4A5B-A8ED-521A-8F438738BCB3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Or buy an FSC-certified tree. Most councils recycle trees by turning them into chippings,</a:t>
            </a:r>
            <a:br>
              <a:rPr lang="en-GB" dirty="0"/>
            </a:br>
            <a:r>
              <a:rPr lang="en-GB" dirty="0"/>
              <a:t>reducing their carbon footprint by up to 80% compared with sending them to landfill.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585812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8E90DB-8331-6DAF-2E04-15F12E4FAC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F3C4F8C-B7A2-CC6E-751A-A7223239EA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3676" y="621437"/>
            <a:ext cx="3967173" cy="120105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734F812-F484-5352-C855-5248E0F34C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5649" y="1822495"/>
            <a:ext cx="4325545" cy="8486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86B4A19-63C4-5797-A304-FFA55F9EEA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2222" y="2656748"/>
            <a:ext cx="4325545" cy="71684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68FB1B3-517F-B0D7-0D4C-C5EE250D86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3909" y="3180495"/>
            <a:ext cx="4680000" cy="873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B89612-4A5B-A8ED-521A-8F438738BCB3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Plastic trees, which can only go to landfill, have double the carbon footprint of a real tree. </a:t>
            </a:r>
            <a:br>
              <a:rPr lang="en-GB" dirty="0"/>
            </a:br>
            <a:r>
              <a:rPr lang="en-GB" dirty="0"/>
              <a:t>If you already have one, keep using it </a:t>
            </a:r>
            <a:r>
              <a:rPr lang="en-GB"/>
              <a:t>though.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6094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FE3E208-5CBE-8E12-E5B2-A00C0C0986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920B4C-51BD-BB96-9C64-A78AD0F8A0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11719">
            <a:off x="3827568" y="1709416"/>
            <a:ext cx="4157110" cy="8122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8087FA-B01F-9ADF-EB05-B77DF0F2E2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11719">
            <a:off x="3843894" y="1718916"/>
            <a:ext cx="4157110" cy="812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957642-23BC-FE78-75F3-22C45EB675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706136">
            <a:off x="1309396" y="3687663"/>
            <a:ext cx="4157110" cy="7461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1B5A06-8FD5-DF76-EB53-8970C432771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706136">
            <a:off x="1325492" y="3677775"/>
            <a:ext cx="4157110" cy="7461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0A2F0B-1493-BBEC-0060-BE508C6B314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30396">
            <a:off x="5963271" y="4474368"/>
            <a:ext cx="4680000" cy="9675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76B172A-9B80-6ACE-E1ED-EB4CCDBC34C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30396">
            <a:off x="5984181" y="4478246"/>
            <a:ext cx="4680000" cy="96756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3D6782C-AC8B-6D73-A755-149838676CCF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Regift unwanted presents, search for second-hand gems in charity shops,</a:t>
            </a:r>
            <a:br>
              <a:rPr lang="en-GB" dirty="0"/>
            </a:br>
            <a:r>
              <a:rPr lang="en-GB" dirty="0"/>
              <a:t>hand make your own sustainable safekeeps and avoid anything that requires </a:t>
            </a:r>
            <a:r>
              <a:rPr lang="en-GB"/>
              <a:t>batteries.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7721DA-B846-268D-A68F-5762CC33A24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484906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" fill="hold"/>
                                        <p:tgtEl>
                                          <p:spTgt spid="1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8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FE3E208-5CBE-8E12-E5B2-A00C0C0986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920B4C-51BD-BB96-9C64-A78AD0F8A0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11719">
            <a:off x="3827568" y="1709416"/>
            <a:ext cx="4157110" cy="812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957642-23BC-FE78-75F3-22C45EB675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706136">
            <a:off x="1309396" y="3687663"/>
            <a:ext cx="4157110" cy="7461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0A2F0B-1493-BBEC-0060-BE508C6B314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30396">
            <a:off x="5963271" y="4474368"/>
            <a:ext cx="4680000" cy="9675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3D6782C-AC8B-6D73-A755-149838676CCF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Consider giving an experience, rather than an item. This can be enjoyed by an entire family </a:t>
            </a:r>
            <a:br>
              <a:rPr lang="en-GB" dirty="0"/>
            </a:br>
            <a:r>
              <a:rPr lang="en-GB" dirty="0"/>
              <a:t>and are the stuff special memories are made of – no landfill or carbon footprint to worry </a:t>
            </a:r>
            <a:r>
              <a:rPr lang="en-GB"/>
              <a:t>about!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99117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FE3E208-5CBE-8E12-E5B2-A00C0C0986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920B4C-51BD-BB96-9C64-A78AD0F8A0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11719">
            <a:off x="3827568" y="1709416"/>
            <a:ext cx="4157110" cy="812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957642-23BC-FE78-75F3-22C45EB675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706136">
            <a:off x="1309396" y="3687663"/>
            <a:ext cx="4157110" cy="7461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0A2F0B-1493-BBEC-0060-BE508C6B314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30396">
            <a:off x="5963271" y="4474368"/>
            <a:ext cx="4680000" cy="9675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3D6782C-AC8B-6D73-A755-149838676CCF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u="sng" dirty="0"/>
              <a:t>Loved Before</a:t>
            </a:r>
            <a:r>
              <a:rPr lang="en-GB" dirty="0"/>
              <a:t> is one of a number of organisations that find new homes for preloved playthings.</a:t>
            </a:r>
            <a:br>
              <a:rPr lang="en-GB" dirty="0"/>
            </a:br>
            <a:r>
              <a:rPr lang="en-GB" dirty="0"/>
              <a:t>They have saved many cuddly toys from an inglorious trip to landfill.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880296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8A9B203-7A74-F98F-5671-70511498C70F}"/>
              </a:ext>
            </a:extLst>
          </p:cNvPr>
          <p:cNvGrpSpPr/>
          <p:nvPr/>
        </p:nvGrpSpPr>
        <p:grpSpPr>
          <a:xfrm>
            <a:off x="7973244" y="4078357"/>
            <a:ext cx="2379990" cy="1480471"/>
            <a:chOff x="7973244" y="4078357"/>
            <a:chExt cx="2379990" cy="1480471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E43568A-3F16-0D6A-E9E2-5C829DB91E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394086">
              <a:off x="7973244" y="4078357"/>
              <a:ext cx="2109268" cy="786811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89DB1269-F043-8192-A017-E1072B9A1C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745191">
              <a:off x="8502502" y="4772017"/>
              <a:ext cx="1850732" cy="786811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F81853E-4EEE-AC46-DAE5-2C3C4C9DF7F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0075615-FABD-58B3-4F99-EFCDABAEC7C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93971">
            <a:off x="2757278" y="2004037"/>
            <a:ext cx="3960000" cy="90376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4B3AA4F-FC0A-D788-C81D-BB3E74411E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93971">
            <a:off x="2788340" y="2009459"/>
            <a:ext cx="3960000" cy="90376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A6BB8B6-47D4-FAEE-8104-C33E97DAC9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2569" y="3072809"/>
            <a:ext cx="3960000" cy="71238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B1B5AE5-1A3F-C207-ADFF-250C8322C74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101" y="3072809"/>
            <a:ext cx="3960000" cy="71238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3CDC75A-E056-169C-B9FF-9C20E6F153E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42346">
            <a:off x="1515527" y="4055892"/>
            <a:ext cx="3960000" cy="61668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0A06D8B-87D5-05F4-2B5F-80D50582353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42346">
            <a:off x="1546645" y="4050800"/>
            <a:ext cx="3960000" cy="6166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4D8B83E-616A-844F-7E7D-EB19D671E4FA}"/>
              </a:ext>
            </a:extLst>
          </p:cNvPr>
          <p:cNvGrpSpPr/>
          <p:nvPr/>
        </p:nvGrpSpPr>
        <p:grpSpPr>
          <a:xfrm>
            <a:off x="7925854" y="2130591"/>
            <a:ext cx="3202045" cy="1734344"/>
            <a:chOff x="7925854" y="2130591"/>
            <a:chExt cx="3202045" cy="173434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F8818EE-3F07-941B-1A19-7A9D6EFECD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926894">
              <a:off x="7925854" y="2130591"/>
              <a:ext cx="808828" cy="871870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ECE68BD-FB83-E314-B277-CFA3415FBA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76727" y="2993065"/>
              <a:ext cx="3151172" cy="87187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C4A8C1-6393-1EAF-7FBA-194623664735}"/>
              </a:ext>
            </a:extLst>
          </p:cNvPr>
          <p:cNvGrpSpPr/>
          <p:nvPr/>
        </p:nvGrpSpPr>
        <p:grpSpPr>
          <a:xfrm>
            <a:off x="7957085" y="2127524"/>
            <a:ext cx="3202346" cy="1737411"/>
            <a:chOff x="7957085" y="2127524"/>
            <a:chExt cx="3202346" cy="1737411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87A2E60D-1948-9BF7-BDB8-FC3E939B20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926894">
              <a:off x="7957085" y="2127524"/>
              <a:ext cx="777296" cy="871870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8CD76903-A68B-6C4D-440B-4815B8B67D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76727" y="2993065"/>
              <a:ext cx="3182704" cy="87187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7CBD078-B5A3-8371-9F1B-2C2DCE4654DC}"/>
              </a:ext>
            </a:extLst>
          </p:cNvPr>
          <p:cNvGrpSpPr/>
          <p:nvPr/>
        </p:nvGrpSpPr>
        <p:grpSpPr>
          <a:xfrm>
            <a:off x="8004672" y="4080162"/>
            <a:ext cx="2379724" cy="1482058"/>
            <a:chOff x="8004672" y="4080162"/>
            <a:chExt cx="2379724" cy="1482058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CFEB6AB6-608A-055E-A1CF-2DF44F6D78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394086">
              <a:off x="8004672" y="4080162"/>
              <a:ext cx="2077737" cy="786810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E12DF8F8-83DB-A9CC-838A-18DF04E29F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745191">
              <a:off x="8502133" y="4775410"/>
              <a:ext cx="1882263" cy="786810"/>
            </a:xfrm>
            <a:prstGeom prst="rect">
              <a:avLst/>
            </a:prstGeom>
          </p:spPr>
        </p:pic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A19F69A-9202-986D-443E-F2899CA4A3D4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The UK throws away obscene amounts of wrapping paper and</a:t>
            </a:r>
            <a:br>
              <a:rPr lang="en-GB" dirty="0"/>
            </a:br>
            <a:r>
              <a:rPr lang="en-GB" dirty="0"/>
              <a:t>the plastic, foil, glitter and sticky tape on many sheets makes them </a:t>
            </a:r>
            <a:r>
              <a:rPr lang="en-GB"/>
              <a:t>unrecyclable.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1761C9-808C-D667-ACDD-AB94FD36BC0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72606"/>
      </p:ext>
    </p:extLst>
  </p:cSld>
  <p:clrMapOvr>
    <a:masterClrMapping/>
  </p:clrMapOvr>
  <p:transition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08333E-7 0.03889 L -2.08333E-7 2.96296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0.03889 L -2.5E-6 3.7037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F81853E-4EEE-AC46-DAE5-2C3C4C9DF7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0075615-FABD-58B3-4F99-EFCDABAEC7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93971">
            <a:off x="2757278" y="2004037"/>
            <a:ext cx="3960000" cy="90376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A6BB8B6-47D4-FAEE-8104-C33E97DAC9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2569" y="3072809"/>
            <a:ext cx="3960000" cy="71238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3CDC75A-E056-169C-B9FF-9C20E6F153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42346">
            <a:off x="1515527" y="4055892"/>
            <a:ext cx="3960000" cy="61668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F8818EE-3F07-941B-1A19-7A9D6EFECD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26894">
            <a:off x="7925854" y="2130591"/>
            <a:ext cx="808828" cy="87187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E43568A-3F16-0D6A-E9E2-5C829DB91E4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94086">
            <a:off x="7973244" y="4078357"/>
            <a:ext cx="2109268" cy="78681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ECE68BD-FB83-E314-B277-CFA3415FBA5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6727" y="2993065"/>
            <a:ext cx="3151172" cy="87187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89DB1269-F043-8192-A017-E1072B9A1C2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45191">
            <a:off x="8502502" y="4772017"/>
            <a:ext cx="1850732" cy="786811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2A19F69A-9202-986D-443E-F2899CA4A3D4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 err="1"/>
              <a:t>Furoshiki</a:t>
            </a:r>
            <a:r>
              <a:rPr lang="en-GB" dirty="0"/>
              <a:t>, a traditional, reusable Japanese wrapping cloth is a fab alternative –</a:t>
            </a:r>
            <a:br>
              <a:rPr lang="en-GB" dirty="0"/>
            </a:br>
            <a:r>
              <a:rPr lang="en-GB" dirty="0"/>
              <a:t>or else use recyclable brown paper.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23794"/>
      </p:ext>
    </p:extLst>
  </p:cSld>
  <p:clrMapOvr>
    <a:masterClrMapping/>
  </p:clrMapOvr>
  <p:transition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8E90DB-8331-6DAF-2E04-15F12E4FAC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0D8B44-3779-1555-5386-07ACC8F739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33798">
            <a:off x="2107066" y="729011"/>
            <a:ext cx="3960000" cy="11806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7BAAA4-81ED-D615-405A-7904A52396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33798">
            <a:off x="2129782" y="724553"/>
            <a:ext cx="3960000" cy="1180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EF330E-B398-FC86-0ACF-455002768B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4309863" y="1400154"/>
            <a:ext cx="3960000" cy="79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0B2C4F-EEA4-A0D3-7521-6FCC42520EA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4332588" y="1395736"/>
            <a:ext cx="3960000" cy="7988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7AF9D1-5191-EDCD-C834-EAE65550D93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4444511" y="4452069"/>
            <a:ext cx="3960000" cy="7176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507B78-AE0E-1449-AA33-F8F46857F6D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4467235" y="4447651"/>
            <a:ext cx="3960000" cy="7176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EC817C-E962-683C-DB81-E1CEFEA8315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6343329" y="4741697"/>
            <a:ext cx="3960000" cy="7176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8FE89B-18AE-0C2F-90D0-3DFD26E0DF4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6366053" y="4737277"/>
            <a:ext cx="3960000" cy="71763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A65A96A-EFF5-DCD7-ACBD-1718EB22F6C1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The UK sends an estimated 1.05bn Christmas cards each year, but 1bn of them don’t get recycled – </a:t>
            </a:r>
            <a:br>
              <a:rPr lang="en-GB" dirty="0"/>
            </a:br>
            <a:r>
              <a:rPr lang="en-GB" dirty="0"/>
              <a:t>the equivalent of cutting down nearly 350,000 trees.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043EE3-3029-7B59-7F70-19A84F801DC9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75377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8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8E90DB-8331-6DAF-2E04-15F12E4FAC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0D8B44-3779-1555-5386-07ACC8F739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33798">
            <a:off x="2107066" y="729011"/>
            <a:ext cx="3960000" cy="1180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EF330E-B398-FC86-0ACF-455002768B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4309863" y="1400154"/>
            <a:ext cx="3960000" cy="7988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7AF9D1-5191-EDCD-C834-EAE65550D9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4444511" y="4452069"/>
            <a:ext cx="3960000" cy="7176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EC817C-E962-683C-DB81-E1CEFEA831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6343329" y="4741697"/>
            <a:ext cx="3960000" cy="71763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A65A96A-EFF5-DCD7-ACBD-1718EB22F6C1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u="sng" dirty="0"/>
              <a:t>Tree Cards</a:t>
            </a:r>
            <a:r>
              <a:rPr lang="en-GB" dirty="0"/>
              <a:t> sell 100% recycled cards, printed with vegan inks and using renewable energy.</a:t>
            </a:r>
            <a:br>
              <a:rPr lang="en-GB" dirty="0"/>
            </a:br>
            <a:r>
              <a:rPr lang="en-GB" dirty="0"/>
              <a:t>Plus, for every card they send, they plant a tree through </a:t>
            </a:r>
            <a:r>
              <a:rPr lang="en-GB" u="sng" dirty="0"/>
              <a:t>Eden Reforestation Projects</a:t>
            </a:r>
            <a:r>
              <a:rPr lang="en-GB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039521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8E90DB-8331-6DAF-2E04-15F12E4FAC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0D8B44-3779-1555-5386-07ACC8F739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33798">
            <a:off x="2107066" y="729011"/>
            <a:ext cx="3960000" cy="1180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EF330E-B398-FC86-0ACF-455002768B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4309863" y="1400154"/>
            <a:ext cx="3960000" cy="7988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7AF9D1-5191-EDCD-C834-EAE65550D9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4444511" y="4452069"/>
            <a:ext cx="3960000" cy="7176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EC817C-E962-683C-DB81-E1CEFEA831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40000">
            <a:off x="6343329" y="4741697"/>
            <a:ext cx="3960000" cy="71763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A65A96A-EFF5-DCD7-ACBD-1718EB22F6C1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Alternatively, buy recycled or FSC-certified cards and avoid those with glitter or </a:t>
            </a:r>
            <a:r>
              <a:rPr lang="en-GB"/>
              <a:t>plastic.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99354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5E6C6C-D331-ED61-56D9-1A14C21B8B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86B187-9CD1-AEE8-17B0-87BAEB3B4A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527" y="2543537"/>
            <a:ext cx="3960000" cy="12153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2A244D-63DE-BAAD-B039-B9207C4C74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677" y="2543537"/>
            <a:ext cx="3960000" cy="121534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B12B6A6-A309-4CE6-9D15-71A166A054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2025570"/>
            <a:ext cx="3960000" cy="51796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C47F7A9-0E8A-2241-5F88-39107B49DF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8970" y="2025570"/>
            <a:ext cx="3960000" cy="51796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3E5E2F1-A028-65A4-E8EF-A231DA0FD4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2696900"/>
            <a:ext cx="3960000" cy="64818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26F0E6E-1976-6BD3-0EEE-8BA0059C853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8970" y="2696901"/>
            <a:ext cx="3960000" cy="64818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3A1899D-0EBA-783C-1E7A-22B88577C93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3993266"/>
            <a:ext cx="3960000" cy="82180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2D8CBF5-0B90-BC63-9607-33DF2F01CEF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8970" y="3993266"/>
            <a:ext cx="3960000" cy="82180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AD8E14F-F8F1-68C0-577B-B93395AED02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3345083"/>
            <a:ext cx="3960000" cy="64818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7BE9ECF-37BC-9CEB-B3D9-C6301A88DE1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8970" y="3345084"/>
            <a:ext cx="3960000" cy="648182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8E6D5939-1222-DE96-3DC5-457B97BE88FE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Having a plant-only diet is the best thing we can do to lower carbon </a:t>
            </a:r>
            <a:r>
              <a:rPr lang="en-GB"/>
              <a:t>emissions.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DC927F-7D30-10D0-E698-901DBC1400A7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5089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" fill="hold"/>
                                        <p:tgtEl>
                                          <p:spTgt spid="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5E6C6C-D331-ED61-56D9-1A14C21B8B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86B187-9CD1-AEE8-17B0-87BAEB3B4A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527" y="2543537"/>
            <a:ext cx="3960000" cy="121534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B12B6A6-A309-4CE6-9D15-71A166A054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2025570"/>
            <a:ext cx="3960000" cy="51796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3E5E2F1-A028-65A4-E8EF-A231DA0FD4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2696900"/>
            <a:ext cx="3960000" cy="64818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3A1899D-0EBA-783C-1E7A-22B88577C9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3993266"/>
            <a:ext cx="3960000" cy="82180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AD8E14F-F8F1-68C0-577B-B93395AED02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3345083"/>
            <a:ext cx="3960000" cy="648186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8E6D5939-1222-DE96-3DC5-457B97BE88FE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If meat is your festive fancy, buy local, organic and free-range.</a:t>
            </a:r>
            <a:br>
              <a:rPr lang="en-GB" dirty="0"/>
            </a:br>
            <a:r>
              <a:rPr lang="en-GB" dirty="0"/>
              <a:t>A kilogram of turkey creates notably less carbon than beef, lamb, pork and </a:t>
            </a:r>
            <a:r>
              <a:rPr lang="en-GB"/>
              <a:t>cheese.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489568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5E6C6C-D331-ED61-56D9-1A14C21B8B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000" y="729000"/>
            <a:ext cx="5400000" cy="54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86B187-9CD1-AEE8-17B0-87BAEB3B4A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527" y="2543537"/>
            <a:ext cx="3960000" cy="121534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B12B6A6-A309-4CE6-9D15-71A166A054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2025570"/>
            <a:ext cx="3960000" cy="51796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3E5E2F1-A028-65A4-E8EF-A231DA0FD4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2696900"/>
            <a:ext cx="3960000" cy="64818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3A1899D-0EBA-783C-1E7A-22B88577C9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3993266"/>
            <a:ext cx="3960000" cy="82180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AD8E14F-F8F1-68C0-577B-B93395AED02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820" y="3345083"/>
            <a:ext cx="3960000" cy="648186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8E6D5939-1222-DE96-3DC5-457B97BE88FE}"/>
              </a:ext>
            </a:extLst>
          </p:cNvPr>
          <p:cNvSpPr txBox="1"/>
          <p:nvPr/>
        </p:nvSpPr>
        <p:spPr>
          <a:xfrm>
            <a:off x="959410" y="5351502"/>
            <a:ext cx="10280090" cy="15064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spcBef>
                <a:spcPts val="1600"/>
              </a:spcBef>
              <a:spcAft>
                <a:spcPts val="1000"/>
              </a:spcAft>
              <a:defRPr sz="1600" u="none" strike="noStrike">
                <a:solidFill>
                  <a:schemeClr val="accent1"/>
                </a:solidFill>
                <a:effectLst/>
                <a:latin typeface="Avenir Next" panose="020B0503020202020204" pitchFamily="34" charset="0"/>
                <a:cs typeface="Big Caslon Medium" panose="02000603090000020003" pitchFamily="2" charset="-79"/>
              </a:defRPr>
            </a:lvl1pPr>
          </a:lstStyle>
          <a:p>
            <a:r>
              <a:rPr lang="en-GB" dirty="0"/>
              <a:t>The UK throws away a reported 2m turkeys at Xmas, crowning 270,000 tonnes of uneaten festive grub.</a:t>
            </a:r>
            <a:br>
              <a:rPr lang="en-GB" dirty="0"/>
            </a:br>
            <a:r>
              <a:rPr lang="en-GB" dirty="0"/>
              <a:t>Try to cut any waste by planning ahead and use up </a:t>
            </a:r>
            <a:r>
              <a:rPr lang="en-GB"/>
              <a:t>leftovers.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140569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16B94E6-CE90-7EE8-F34C-4C9EDC3506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9130" y="1802130"/>
            <a:ext cx="3253741" cy="325374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7945C03-71E3-B232-64AF-2C24DC8E74F1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91000"/>
      </p:ext>
    </p:extLst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59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Xmas 20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76B57"/>
      </a:accent1>
      <a:accent2>
        <a:srgbClr val="008E00"/>
      </a:accent2>
      <a:accent3>
        <a:srgbClr val="4E8F00"/>
      </a:accent3>
      <a:accent4>
        <a:srgbClr val="FF2600"/>
      </a:accent4>
      <a:accent5>
        <a:srgbClr val="94110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403</Words>
  <Application>Microsoft Office PowerPoint</Application>
  <PresentationFormat>Widescreen</PresentationFormat>
  <Paragraphs>15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Avenir Next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Alessandro Rizzi</dc:creator>
  <cp:lastModifiedBy>Alessandro Rizzi</cp:lastModifiedBy>
  <cp:revision>26</cp:revision>
  <dcterms:created xsi:type="dcterms:W3CDTF">2022-12-06T15:02:00Z</dcterms:created>
  <dcterms:modified xsi:type="dcterms:W3CDTF">2022-12-08T01:07:17Z</dcterms:modified>
</cp:coreProperties>
</file>