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1335" r:id="rId8"/>
    <p:sldId id="1336" r:id="rId9"/>
    <p:sldId id="132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C4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50" autoAdjust="0"/>
    <p:restoredTop sz="79307" autoAdjust="0"/>
  </p:normalViewPr>
  <p:slideViewPr>
    <p:cSldViewPr snapToGrid="0">
      <p:cViewPr varScale="1">
        <p:scale>
          <a:sx n="62" d="100"/>
          <a:sy n="62" d="100"/>
        </p:scale>
        <p:origin x="6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89572220395757E-2"/>
          <c:y val="2.5566531086577571E-2"/>
          <c:w val="0.9758208555592085"/>
          <c:h val="0.771501827814811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LinkPro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Americas</c:v>
                </c:pt>
                <c:pt idx="1">
                  <c:v>Europe</c:v>
                </c:pt>
                <c:pt idx="2">
                  <c:v>MEA</c:v>
                </c:pt>
                <c:pt idx="3">
                  <c:v>APAC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9-4F2B-8250-F1055AAEE3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Competitor 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Americas</c:v>
                </c:pt>
                <c:pt idx="1">
                  <c:v>Europe</c:v>
                </c:pt>
                <c:pt idx="2">
                  <c:v>MEA</c:v>
                </c:pt>
                <c:pt idx="3">
                  <c:v>APAC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D9-4F2B-8250-F1055AAEE3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Competitor B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Americas</c:v>
                </c:pt>
                <c:pt idx="1">
                  <c:v>Europe</c:v>
                </c:pt>
                <c:pt idx="2">
                  <c:v>MEA</c:v>
                </c:pt>
                <c:pt idx="3">
                  <c:v>APAC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D9-4F2B-8250-F1055AAEE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7703432"/>
        <c:axId val="797699496"/>
      </c:barChart>
      <c:catAx>
        <c:axId val="79770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699496"/>
        <c:crosses val="autoZero"/>
        <c:auto val="1"/>
        <c:lblAlgn val="ctr"/>
        <c:lblOffset val="100"/>
        <c:noMultiLvlLbl val="0"/>
      </c:catAx>
      <c:valAx>
        <c:axId val="797699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9770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A4D5F-99CC-44A6-88E0-4467E3E9224A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7AE72-308E-49A6-BE45-4375E8BE9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4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9D4792-6EE8-4EDE-8682-57CA186E5DE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78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0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B9A7B-5249-432F-9154-B098F2A1AC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0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276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CB025E9D-9014-453B-94DA-5951FC55B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91F7E3-2E20-45EC-9967-7145D7723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"/>
            <a:ext cx="12192000" cy="68561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C1C54D-0525-4B4A-B1D3-BCF58F59F1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9B7361-439D-4766-AE9C-B1B12AA0F7BF}"/>
              </a:ext>
            </a:extLst>
          </p:cNvPr>
          <p:cNvSpPr/>
          <p:nvPr userDrawn="1"/>
        </p:nvSpPr>
        <p:spPr>
          <a:xfrm>
            <a:off x="0" y="6712857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FA1DB7-3490-4881-8B30-F47B1A8A045D}"/>
              </a:ext>
            </a:extLst>
          </p:cNvPr>
          <p:cNvSpPr/>
          <p:nvPr userDrawn="1"/>
        </p:nvSpPr>
        <p:spPr>
          <a:xfrm>
            <a:off x="0" y="2981324"/>
            <a:ext cx="7969250" cy="1725613"/>
          </a:xfrm>
          <a:prstGeom prst="rect">
            <a:avLst/>
          </a:prstGeom>
          <a:solidFill>
            <a:srgbClr val="383C45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00" y="2981326"/>
            <a:ext cx="7651750" cy="1193345"/>
          </a:xfrm>
        </p:spPr>
        <p:txBody>
          <a:bodyPr anchor="b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0" y="4174671"/>
            <a:ext cx="7651750" cy="53226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E70E54-A6D7-456E-9AD3-50FF4FF52FEF}"/>
              </a:ext>
            </a:extLst>
          </p:cNvPr>
          <p:cNvSpPr/>
          <p:nvPr userDrawn="1"/>
        </p:nvSpPr>
        <p:spPr>
          <a:xfrm>
            <a:off x="0" y="0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9562FD-5912-4A19-AA60-5C86F7CB0B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2" b="2103"/>
          <a:stretch/>
        </p:blipFill>
        <p:spPr>
          <a:xfrm>
            <a:off x="0" y="982128"/>
            <a:ext cx="12192000" cy="57307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DA0D4-5C41-4BF1-B11C-236DBDEFD780}"/>
              </a:ext>
            </a:extLst>
          </p:cNvPr>
          <p:cNvSpPr/>
          <p:nvPr userDrawn="1"/>
        </p:nvSpPr>
        <p:spPr>
          <a:xfrm>
            <a:off x="0" y="982128"/>
            <a:ext cx="12192000" cy="5730727"/>
          </a:xfrm>
          <a:prstGeom prst="rect">
            <a:avLst/>
          </a:prstGeom>
          <a:solidFill>
            <a:schemeClr val="tx1">
              <a:lumMod val="65000"/>
              <a:lumOff val="3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BFF4E7-A556-468D-B1A4-829680E41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"/>
            <a:ext cx="12192000" cy="68561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892CBA-B1B5-4F7C-B864-0309B317AA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A70E2F-5CBA-4C26-9765-2CB3ECA57BAF}"/>
              </a:ext>
            </a:extLst>
          </p:cNvPr>
          <p:cNvSpPr/>
          <p:nvPr userDrawn="1"/>
        </p:nvSpPr>
        <p:spPr>
          <a:xfrm>
            <a:off x="0" y="6712857"/>
            <a:ext cx="12192000" cy="1451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45B004-BEEF-4BCD-B3CC-1AD2A3FCF20D}"/>
              </a:ext>
            </a:extLst>
          </p:cNvPr>
          <p:cNvSpPr/>
          <p:nvPr userDrawn="1"/>
        </p:nvSpPr>
        <p:spPr>
          <a:xfrm>
            <a:off x="317500" y="2981325"/>
            <a:ext cx="7651750" cy="3000375"/>
          </a:xfrm>
          <a:prstGeom prst="rect">
            <a:avLst/>
          </a:prstGeom>
          <a:solidFill>
            <a:srgbClr val="383C45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981324"/>
            <a:ext cx="7651750" cy="1725613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4851399"/>
            <a:ext cx="7651750" cy="113030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1112837"/>
            <a:ext cx="5702300" cy="546624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12837"/>
            <a:ext cx="5700713" cy="54662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4"/>
            <a:ext cx="10275336" cy="5099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9189"/>
            <a:ext cx="56800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00" y="1943101"/>
            <a:ext cx="5680075" cy="46339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9189"/>
            <a:ext cx="57023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43101"/>
            <a:ext cx="5702300" cy="46339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112838"/>
            <a:ext cx="3744912" cy="1554946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1112837"/>
            <a:ext cx="7650162" cy="5464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803524"/>
            <a:ext cx="3744912" cy="3773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1112836"/>
            <a:ext cx="3746500" cy="15549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1112837"/>
            <a:ext cx="7651749" cy="546417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803524"/>
            <a:ext cx="3746500" cy="3773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1112838"/>
            <a:ext cx="1649412" cy="546417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1112838"/>
            <a:ext cx="9694862" cy="5464175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62CD48B-941F-47B7-AD21-957E9DE3171D}"/>
              </a:ext>
            </a:extLst>
          </p:cNvPr>
          <p:cNvSpPr/>
          <p:nvPr userDrawn="1"/>
        </p:nvSpPr>
        <p:spPr>
          <a:xfrm>
            <a:off x="0" y="0"/>
            <a:ext cx="12192000" cy="8334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2"/>
            <a:ext cx="10275336" cy="50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2837"/>
            <a:ext cx="11555414" cy="5464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7500" y="6577011"/>
            <a:ext cx="274320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10/16/2018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7012"/>
            <a:ext cx="411480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0663" y="6577012"/>
            <a:ext cx="274320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7A7FFE-EF9E-4663-A72C-3AB2FBC03367}"/>
              </a:ext>
            </a:extLst>
          </p:cNvPr>
          <p:cNvSpPr/>
          <p:nvPr userDrawn="1"/>
        </p:nvSpPr>
        <p:spPr>
          <a:xfrm>
            <a:off x="0" y="6712857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5B1B55-0DF8-409F-9BAB-A58B28B81EC8}"/>
              </a:ext>
            </a:extLst>
          </p:cNvPr>
          <p:cNvSpPr/>
          <p:nvPr userDrawn="1"/>
        </p:nvSpPr>
        <p:spPr>
          <a:xfrm>
            <a:off x="0" y="836986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none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788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200" userDrawn="1">
          <p15:clr>
            <a:srgbClr val="F26B43"/>
          </p15:clr>
        </p15:guide>
        <p15:guide id="4" pos="2560" userDrawn="1">
          <p15:clr>
            <a:srgbClr val="F26B43"/>
          </p15:clr>
        </p15:guide>
        <p15:guide id="5" pos="5020" userDrawn="1">
          <p15:clr>
            <a:srgbClr val="F26B43"/>
          </p15:clr>
        </p15:guide>
        <p15:guide id="6" pos="7479" userDrawn="1">
          <p15:clr>
            <a:srgbClr val="F26B43"/>
          </p15:clr>
        </p15:guide>
        <p15:guide id="7" pos="2660" userDrawn="1">
          <p15:clr>
            <a:srgbClr val="F26B43"/>
          </p15:clr>
        </p15:guide>
        <p15:guide id="8" pos="5120" userDrawn="1">
          <p15:clr>
            <a:srgbClr val="F26B43"/>
          </p15:clr>
        </p15:guide>
        <p15:guide id="9" pos="7680" userDrawn="1">
          <p15:clr>
            <a:srgbClr val="F26B43"/>
          </p15:clr>
        </p15:guide>
        <p15:guide id="10" orient="horz" pos="525" userDrawn="1">
          <p15:clr>
            <a:srgbClr val="F26B43"/>
          </p15:clr>
        </p15:guide>
        <p15:guide id="11" orient="horz" pos="2965" userDrawn="1">
          <p15:clr>
            <a:srgbClr val="F26B43"/>
          </p15:clr>
        </p15:guide>
        <p15:guide id="12" orient="horz" pos="4143" userDrawn="1">
          <p15:clr>
            <a:srgbClr val="F26B43"/>
          </p15:clr>
        </p15:guide>
        <p15:guide id="13" orient="horz" pos="701" userDrawn="1">
          <p15:clr>
            <a:srgbClr val="F26B43"/>
          </p15:clr>
        </p15:guide>
        <p15:guide id="14" orient="horz" pos="1878" userDrawn="1">
          <p15:clr>
            <a:srgbClr val="F26B43"/>
          </p15:clr>
        </p15:guide>
        <p15:guide id="15" orient="horz" pos="3056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0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44DEF2-8F6F-4C51-88A9-208C89FB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C803F-7490-4089-A9D8-E8924712D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DE2E75-6F23-472D-9BDA-13C2899E1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Smartphone Market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F2B35A-3E9A-4161-B809-C6EC0AB893DC}"/>
              </a:ext>
            </a:extLst>
          </p:cNvPr>
          <p:cNvSpPr/>
          <p:nvPr/>
        </p:nvSpPr>
        <p:spPr>
          <a:xfrm>
            <a:off x="455645" y="1411720"/>
            <a:ext cx="7592525" cy="4765243"/>
          </a:xfrm>
          <a:prstGeom prst="rect">
            <a:avLst/>
          </a:prstGeom>
          <a:solidFill>
            <a:srgbClr val="383C45">
              <a:alpha val="69804"/>
            </a:srgbClr>
          </a:solidFill>
        </p:spPr>
        <p:txBody>
          <a:bodyPr vert="horz" lIns="360000" tIns="45720" rIns="360000" bIns="45720" rtlCol="0" anchor="ctr">
            <a:normAutofit/>
          </a:bodyPr>
          <a:lstStyle/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Global smartphone market is </a:t>
            </a:r>
            <a:r>
              <a:rPr lang="en-US" sz="2000" b="1" dirty="0">
                <a:solidFill>
                  <a:schemeClr val="accent1"/>
                </a:solidFill>
              </a:rPr>
              <a:t>highly competitive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but only two players – </a:t>
            </a:r>
            <a:r>
              <a:rPr lang="en-US" sz="2000" b="1" dirty="0">
                <a:solidFill>
                  <a:schemeClr val="accent1"/>
                </a:solidFill>
              </a:rPr>
              <a:t>Apple</a:t>
            </a:r>
            <a:r>
              <a:rPr lang="en-US" sz="2000" dirty="0">
                <a:solidFill>
                  <a:schemeClr val="bg1"/>
                </a:solidFill>
              </a:rPr>
              <a:t> and </a:t>
            </a:r>
            <a:r>
              <a:rPr lang="en-US" sz="2000" b="1" dirty="0">
                <a:solidFill>
                  <a:schemeClr val="accent1"/>
                </a:solidFill>
              </a:rPr>
              <a:t>Android</a:t>
            </a:r>
            <a:endParaRPr lang="en-US" sz="2000" dirty="0">
              <a:solidFill>
                <a:schemeClr val="bg1"/>
              </a:solidFill>
            </a:endParaRPr>
          </a:p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Android is the dominant operating system with </a:t>
            </a:r>
            <a:r>
              <a:rPr lang="en-US" sz="2000" b="1" dirty="0">
                <a:solidFill>
                  <a:schemeClr val="accent1"/>
                </a:solidFill>
              </a:rPr>
              <a:t>85.9%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market share, with iOS trailing significantly at only </a:t>
            </a:r>
            <a:r>
              <a:rPr lang="en-US" sz="2000" b="1" dirty="0">
                <a:solidFill>
                  <a:schemeClr val="accent1"/>
                </a:solidFill>
              </a:rPr>
              <a:t>14.1%</a:t>
            </a:r>
            <a:endParaRPr lang="en-US" sz="2000" dirty="0">
              <a:solidFill>
                <a:schemeClr val="bg1"/>
              </a:solidFill>
            </a:endParaRPr>
          </a:p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Apple has the four top selling smartphones worldwide,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with the iPhone X selling </a:t>
            </a:r>
            <a:r>
              <a:rPr lang="en-US" sz="2000" b="1" dirty="0">
                <a:solidFill>
                  <a:schemeClr val="accent1"/>
                </a:solidFill>
              </a:rPr>
              <a:t>16 million </a:t>
            </a:r>
            <a:r>
              <a:rPr lang="en-US" sz="2000" dirty="0">
                <a:solidFill>
                  <a:schemeClr val="bg1"/>
                </a:solidFill>
              </a:rPr>
              <a:t>models in Q1 alone</a:t>
            </a:r>
          </a:p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The Android market is highly fragmented across many other providers and phone categories, so no one is dominant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AB10EF-F1AD-4C65-A1D2-80B22A9A39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3" t="1133" r="444" b="1483"/>
          <a:stretch/>
        </p:blipFill>
        <p:spPr>
          <a:xfrm flipH="1">
            <a:off x="8431427" y="1943101"/>
            <a:ext cx="3304928" cy="330492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8369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452DDE3-9B6E-4661-BAD8-2489138B910D}"/>
              </a:ext>
            </a:extLst>
          </p:cNvPr>
          <p:cNvSpPr/>
          <p:nvPr/>
        </p:nvSpPr>
        <p:spPr>
          <a:xfrm>
            <a:off x="9199244" y="1260637"/>
            <a:ext cx="2537111" cy="1633486"/>
          </a:xfrm>
          <a:prstGeom prst="rect">
            <a:avLst/>
          </a:prstGeom>
          <a:solidFill>
            <a:srgbClr val="E88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400" dirty="0">
                <a:solidFill>
                  <a:srgbClr val="0F1621"/>
                </a:solidFill>
                <a:latin typeface="+mj-lt"/>
              </a:rPr>
              <a:t>26%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6CD8280-6B1E-474F-81E7-45BD3EB04DA8}"/>
              </a:ext>
            </a:extLst>
          </p:cNvPr>
          <p:cNvSpPr/>
          <p:nvPr/>
        </p:nvSpPr>
        <p:spPr>
          <a:xfrm>
            <a:off x="9199244" y="3014466"/>
            <a:ext cx="2537111" cy="1633486"/>
          </a:xfrm>
          <a:prstGeom prst="rect">
            <a:avLst/>
          </a:prstGeom>
          <a:solidFill>
            <a:srgbClr val="F3D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400" dirty="0">
                <a:solidFill>
                  <a:srgbClr val="0F1621"/>
                </a:solidFill>
                <a:latin typeface="+mj-lt"/>
              </a:rPr>
              <a:t>64%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8462594-FB38-40CA-87D1-BF873D7C8D8C}"/>
              </a:ext>
            </a:extLst>
          </p:cNvPr>
          <p:cNvSpPr/>
          <p:nvPr/>
        </p:nvSpPr>
        <p:spPr>
          <a:xfrm>
            <a:off x="9199244" y="4768294"/>
            <a:ext cx="2537111" cy="1633486"/>
          </a:xfrm>
          <a:prstGeom prst="rect">
            <a:avLst/>
          </a:prstGeom>
          <a:solidFill>
            <a:srgbClr val="A8D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400" dirty="0">
                <a:solidFill>
                  <a:srgbClr val="0F1621"/>
                </a:solidFill>
                <a:latin typeface="+mj-lt"/>
              </a:rPr>
              <a:t>82%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2C3BE1-C9E4-4027-8F26-3B8A280D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Monthly KPI Results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0EDDA6B-9EF4-4C30-89FC-DFC917493C2F}"/>
              </a:ext>
            </a:extLst>
          </p:cNvPr>
          <p:cNvSpPr/>
          <p:nvPr/>
        </p:nvSpPr>
        <p:spPr>
          <a:xfrm>
            <a:off x="455645" y="1260637"/>
            <a:ext cx="11280710" cy="16334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D5F3EF-DAF9-4CB7-96A2-9C981E632FEF}"/>
              </a:ext>
            </a:extLst>
          </p:cNvPr>
          <p:cNvSpPr txBox="1"/>
          <p:nvPr/>
        </p:nvSpPr>
        <p:spPr>
          <a:xfrm>
            <a:off x="577979" y="1305026"/>
            <a:ext cx="187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Metric</a:t>
            </a:r>
            <a:r>
              <a:rPr lang="en-GB" sz="2400" dirty="0">
                <a:solidFill>
                  <a:schemeClr val="tx2"/>
                </a:solidFill>
              </a:rPr>
              <a:t> A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A800F9-9BF8-4C7C-912D-D1FE8688BC6B}"/>
              </a:ext>
            </a:extLst>
          </p:cNvPr>
          <p:cNvGrpSpPr/>
          <p:nvPr/>
        </p:nvGrpSpPr>
        <p:grpSpPr>
          <a:xfrm>
            <a:off x="655314" y="1855437"/>
            <a:ext cx="8318389" cy="862575"/>
            <a:chOff x="655314" y="1855437"/>
            <a:chExt cx="8318389" cy="862575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189E6DD4-EAAF-4A79-A0B5-4A37AAB96AF0}"/>
                </a:ext>
              </a:extLst>
            </p:cNvPr>
            <p:cNvSpPr/>
            <p:nvPr/>
          </p:nvSpPr>
          <p:spPr>
            <a:xfrm flipH="1">
              <a:off x="655314" y="1855437"/>
              <a:ext cx="8318374" cy="862575"/>
            </a:xfrm>
            <a:prstGeom prst="rtTriangle">
              <a:avLst/>
            </a:prstGeom>
            <a:gradFill flip="none" rotWithShape="1">
              <a:gsLst>
                <a:gs pos="0">
                  <a:srgbClr val="DF4B51"/>
                </a:gs>
                <a:gs pos="69000">
                  <a:srgbClr val="F4E25E"/>
                </a:gs>
                <a:gs pos="30000">
                  <a:srgbClr val="EA8C2E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9E44F1D-3969-4595-8922-AF37CFAC57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14" y="2718012"/>
              <a:ext cx="8318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E02883D-D9DC-4C6B-9DC2-655DE8D7021D}"/>
                </a:ext>
              </a:extLst>
            </p:cNvPr>
            <p:cNvGrpSpPr/>
            <p:nvPr/>
          </p:nvGrpSpPr>
          <p:grpSpPr>
            <a:xfrm>
              <a:off x="655314" y="2113450"/>
              <a:ext cx="8318384" cy="604562"/>
              <a:chOff x="928208" y="1794203"/>
              <a:chExt cx="7757921" cy="471036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28C3500-E5A0-49CF-A70B-96D1FF381B7E}"/>
                  </a:ext>
                </a:extLst>
              </p:cNvPr>
              <p:cNvCxnSpPr/>
              <p:nvPr/>
            </p:nvCxnSpPr>
            <p:spPr>
              <a:xfrm flipH="1" flipV="1">
                <a:off x="791033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5E6AE6B-DC61-4B2A-A068-85A5A047B330}"/>
                  </a:ext>
                </a:extLst>
              </p:cNvPr>
              <p:cNvCxnSpPr/>
              <p:nvPr/>
            </p:nvCxnSpPr>
            <p:spPr>
              <a:xfrm flipH="1" flipV="1">
                <a:off x="713454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87908E8-7B47-44DD-95BA-F5C4054A6B5F}"/>
                  </a:ext>
                </a:extLst>
              </p:cNvPr>
              <p:cNvCxnSpPr/>
              <p:nvPr/>
            </p:nvCxnSpPr>
            <p:spPr>
              <a:xfrm flipH="1" flipV="1">
                <a:off x="635875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8BC3D85-851A-40F1-BC46-0B5163825CEC}"/>
                  </a:ext>
                </a:extLst>
              </p:cNvPr>
              <p:cNvCxnSpPr/>
              <p:nvPr/>
            </p:nvCxnSpPr>
            <p:spPr>
              <a:xfrm flipH="1" flipV="1">
                <a:off x="558296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20FC9BD-6B76-4916-AA0A-E8650174057F}"/>
                  </a:ext>
                </a:extLst>
              </p:cNvPr>
              <p:cNvCxnSpPr/>
              <p:nvPr/>
            </p:nvCxnSpPr>
            <p:spPr>
              <a:xfrm flipH="1" flipV="1">
                <a:off x="403137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46BD319-5D56-41F4-A8B6-27F477FAD83C}"/>
                  </a:ext>
                </a:extLst>
              </p:cNvPr>
              <p:cNvCxnSpPr/>
              <p:nvPr/>
            </p:nvCxnSpPr>
            <p:spPr>
              <a:xfrm flipH="1" flipV="1">
                <a:off x="325558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9C62ECB-7581-4EBE-AC6C-F9C90A88F80F}"/>
                  </a:ext>
                </a:extLst>
              </p:cNvPr>
              <p:cNvCxnSpPr/>
              <p:nvPr/>
            </p:nvCxnSpPr>
            <p:spPr>
              <a:xfrm flipH="1" flipV="1">
                <a:off x="247979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F4D9AED-EDA1-436A-8F5E-671251FCAEEF}"/>
                  </a:ext>
                </a:extLst>
              </p:cNvPr>
              <p:cNvCxnSpPr/>
              <p:nvPr/>
            </p:nvCxnSpPr>
            <p:spPr>
              <a:xfrm flipH="1" flipV="1">
                <a:off x="170400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1EA18BB-9FB4-4B5D-A68A-99769E51EDDC}"/>
                  </a:ext>
                </a:extLst>
              </p:cNvPr>
              <p:cNvCxnSpPr/>
              <p:nvPr/>
            </p:nvCxnSpPr>
            <p:spPr>
              <a:xfrm flipH="1" flipV="1">
                <a:off x="8686129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564B799-E029-4E50-9913-A0A5BBE5A54F}"/>
                  </a:ext>
                </a:extLst>
              </p:cNvPr>
              <p:cNvCxnSpPr/>
              <p:nvPr/>
            </p:nvCxnSpPr>
            <p:spPr>
              <a:xfrm flipH="1" flipV="1">
                <a:off x="480716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1E7BE03-521B-4BEE-836B-84C7C8C76E3C}"/>
                  </a:ext>
                </a:extLst>
              </p:cNvPr>
              <p:cNvCxnSpPr/>
              <p:nvPr/>
            </p:nvCxnSpPr>
            <p:spPr>
              <a:xfrm flipH="1" flipV="1">
                <a:off x="92820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01DE77-4A85-499E-A2D4-9ED6A1D5831E}"/>
              </a:ext>
            </a:extLst>
          </p:cNvPr>
          <p:cNvCxnSpPr>
            <a:cxnSpLocks/>
          </p:cNvCxnSpPr>
          <p:nvPr/>
        </p:nvCxnSpPr>
        <p:spPr>
          <a:xfrm flipV="1">
            <a:off x="2790238" y="1927457"/>
            <a:ext cx="0" cy="781946"/>
          </a:xfrm>
          <a:prstGeom prst="line">
            <a:avLst/>
          </a:prstGeom>
          <a:ln w="38100">
            <a:solidFill>
              <a:schemeClr val="tx2"/>
            </a:solidFill>
            <a:headEnd type="none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8280BF70-587D-4EA1-9EC3-BD68387F1796}"/>
              </a:ext>
            </a:extLst>
          </p:cNvPr>
          <p:cNvSpPr/>
          <p:nvPr/>
        </p:nvSpPr>
        <p:spPr>
          <a:xfrm>
            <a:off x="455645" y="3014466"/>
            <a:ext cx="11280710" cy="16334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E3A1B1-4AFA-4781-9C74-2383B5872D40}"/>
              </a:ext>
            </a:extLst>
          </p:cNvPr>
          <p:cNvSpPr txBox="1"/>
          <p:nvPr/>
        </p:nvSpPr>
        <p:spPr>
          <a:xfrm>
            <a:off x="577979" y="3058855"/>
            <a:ext cx="187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Metric</a:t>
            </a:r>
            <a:r>
              <a:rPr lang="en-GB" sz="2400" dirty="0">
                <a:solidFill>
                  <a:schemeClr val="tx2"/>
                </a:solidFill>
              </a:rPr>
              <a:t> B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B29120-5F4D-4E19-B110-9A96E5DB5524}"/>
              </a:ext>
            </a:extLst>
          </p:cNvPr>
          <p:cNvGrpSpPr/>
          <p:nvPr/>
        </p:nvGrpSpPr>
        <p:grpSpPr>
          <a:xfrm>
            <a:off x="655314" y="3609266"/>
            <a:ext cx="8318389" cy="862575"/>
            <a:chOff x="655314" y="3609266"/>
            <a:chExt cx="8318389" cy="862575"/>
          </a:xfrm>
        </p:grpSpPr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E5BD7CFD-4AA9-4435-993D-7502E2076EA4}"/>
                </a:ext>
              </a:extLst>
            </p:cNvPr>
            <p:cNvSpPr/>
            <p:nvPr/>
          </p:nvSpPr>
          <p:spPr>
            <a:xfrm flipH="1">
              <a:off x="655314" y="3609266"/>
              <a:ext cx="8318374" cy="862575"/>
            </a:xfrm>
            <a:prstGeom prst="rtTriangle">
              <a:avLst/>
            </a:prstGeom>
            <a:gradFill flip="none" rotWithShape="1">
              <a:gsLst>
                <a:gs pos="0">
                  <a:srgbClr val="DF4B51"/>
                </a:gs>
                <a:gs pos="69000">
                  <a:srgbClr val="F4E25E"/>
                </a:gs>
                <a:gs pos="30000">
                  <a:srgbClr val="EA8C2E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932DD3B-FD98-4C9A-9D95-12DFE41EA4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14" y="4471841"/>
              <a:ext cx="8318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C88A394-F914-4E08-A229-259EFA160B8B}"/>
                </a:ext>
              </a:extLst>
            </p:cNvPr>
            <p:cNvGrpSpPr/>
            <p:nvPr/>
          </p:nvGrpSpPr>
          <p:grpSpPr>
            <a:xfrm>
              <a:off x="655314" y="3867279"/>
              <a:ext cx="8318384" cy="604562"/>
              <a:chOff x="928208" y="1794203"/>
              <a:chExt cx="7757921" cy="471036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F50F962-86A1-440E-B027-E0E5A3829592}"/>
                  </a:ext>
                </a:extLst>
              </p:cNvPr>
              <p:cNvCxnSpPr/>
              <p:nvPr/>
            </p:nvCxnSpPr>
            <p:spPr>
              <a:xfrm flipH="1" flipV="1">
                <a:off x="791033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936FE399-07A5-44EA-8FD2-F9629010898E}"/>
                  </a:ext>
                </a:extLst>
              </p:cNvPr>
              <p:cNvCxnSpPr/>
              <p:nvPr/>
            </p:nvCxnSpPr>
            <p:spPr>
              <a:xfrm flipH="1" flipV="1">
                <a:off x="713454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D3D5EA08-3291-4429-A0AF-3C46A74F00F2}"/>
                  </a:ext>
                </a:extLst>
              </p:cNvPr>
              <p:cNvCxnSpPr/>
              <p:nvPr/>
            </p:nvCxnSpPr>
            <p:spPr>
              <a:xfrm flipH="1" flipV="1">
                <a:off x="635875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CDC19AE-B379-4EDE-B87F-368821216112}"/>
                  </a:ext>
                </a:extLst>
              </p:cNvPr>
              <p:cNvCxnSpPr/>
              <p:nvPr/>
            </p:nvCxnSpPr>
            <p:spPr>
              <a:xfrm flipH="1" flipV="1">
                <a:off x="558296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E1F05835-8CB3-4988-9E1E-74EE43E92C69}"/>
                  </a:ext>
                </a:extLst>
              </p:cNvPr>
              <p:cNvCxnSpPr/>
              <p:nvPr/>
            </p:nvCxnSpPr>
            <p:spPr>
              <a:xfrm flipH="1" flipV="1">
                <a:off x="403137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0AE11FE6-E2C9-4171-80F4-8B73ED8C150B}"/>
                  </a:ext>
                </a:extLst>
              </p:cNvPr>
              <p:cNvCxnSpPr/>
              <p:nvPr/>
            </p:nvCxnSpPr>
            <p:spPr>
              <a:xfrm flipH="1" flipV="1">
                <a:off x="325558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D2D982E9-D872-49B6-9E45-59BDFCDF44E2}"/>
                  </a:ext>
                </a:extLst>
              </p:cNvPr>
              <p:cNvCxnSpPr/>
              <p:nvPr/>
            </p:nvCxnSpPr>
            <p:spPr>
              <a:xfrm flipH="1" flipV="1">
                <a:off x="247979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0EB129E-66F0-427F-9CD0-DFD8ACF987A1}"/>
                  </a:ext>
                </a:extLst>
              </p:cNvPr>
              <p:cNvCxnSpPr/>
              <p:nvPr/>
            </p:nvCxnSpPr>
            <p:spPr>
              <a:xfrm flipH="1" flipV="1">
                <a:off x="170400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40C0FF6-EA8D-47C8-8BE0-AC77D5C45B4F}"/>
                  </a:ext>
                </a:extLst>
              </p:cNvPr>
              <p:cNvCxnSpPr/>
              <p:nvPr/>
            </p:nvCxnSpPr>
            <p:spPr>
              <a:xfrm flipH="1" flipV="1">
                <a:off x="8686129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8B6484FC-1FF3-4F5A-BC19-222789FC0A85}"/>
                  </a:ext>
                </a:extLst>
              </p:cNvPr>
              <p:cNvCxnSpPr/>
              <p:nvPr/>
            </p:nvCxnSpPr>
            <p:spPr>
              <a:xfrm flipH="1" flipV="1">
                <a:off x="480716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D197725-9BB7-4091-9D58-8C881F24B5E3}"/>
                  </a:ext>
                </a:extLst>
              </p:cNvPr>
              <p:cNvCxnSpPr/>
              <p:nvPr/>
            </p:nvCxnSpPr>
            <p:spPr>
              <a:xfrm flipH="1" flipV="1">
                <a:off x="92820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EF0A62E-9998-4C1D-B1F2-63AEA55016C8}"/>
              </a:ext>
            </a:extLst>
          </p:cNvPr>
          <p:cNvCxnSpPr>
            <a:cxnSpLocks/>
          </p:cNvCxnSpPr>
          <p:nvPr/>
        </p:nvCxnSpPr>
        <p:spPr>
          <a:xfrm flipV="1">
            <a:off x="6034833" y="3681286"/>
            <a:ext cx="0" cy="781946"/>
          </a:xfrm>
          <a:prstGeom prst="line">
            <a:avLst/>
          </a:prstGeom>
          <a:ln w="38100">
            <a:solidFill>
              <a:schemeClr val="tx2"/>
            </a:solidFill>
            <a:headEnd type="none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705AF118-3850-4EEA-A0AE-19063E67C2C1}"/>
              </a:ext>
            </a:extLst>
          </p:cNvPr>
          <p:cNvSpPr/>
          <p:nvPr/>
        </p:nvSpPr>
        <p:spPr>
          <a:xfrm>
            <a:off x="455645" y="4768294"/>
            <a:ext cx="11280710" cy="16334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B9D6E82-F347-4799-91CF-395375715693}"/>
              </a:ext>
            </a:extLst>
          </p:cNvPr>
          <p:cNvSpPr txBox="1"/>
          <p:nvPr/>
        </p:nvSpPr>
        <p:spPr>
          <a:xfrm>
            <a:off x="577979" y="4812683"/>
            <a:ext cx="187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Metric</a:t>
            </a:r>
            <a:r>
              <a:rPr lang="en-GB" sz="2400" dirty="0">
                <a:solidFill>
                  <a:schemeClr val="tx2"/>
                </a:solidFill>
              </a:rPr>
              <a:t> C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66E107-7E2C-4484-B51D-1B06F3636044}"/>
              </a:ext>
            </a:extLst>
          </p:cNvPr>
          <p:cNvGrpSpPr/>
          <p:nvPr/>
        </p:nvGrpSpPr>
        <p:grpSpPr>
          <a:xfrm>
            <a:off x="655314" y="5363094"/>
            <a:ext cx="8318389" cy="862575"/>
            <a:chOff x="655314" y="5363094"/>
            <a:chExt cx="8318389" cy="862575"/>
          </a:xfrm>
        </p:grpSpPr>
        <p:sp>
          <p:nvSpPr>
            <p:cNvPr id="99" name="Right Triangle 98">
              <a:extLst>
                <a:ext uri="{FF2B5EF4-FFF2-40B4-BE49-F238E27FC236}">
                  <a16:creationId xmlns:a16="http://schemas.microsoft.com/office/drawing/2014/main" id="{0792E2ED-78B5-4BEA-ADC8-AE29DC835302}"/>
                </a:ext>
              </a:extLst>
            </p:cNvPr>
            <p:cNvSpPr/>
            <p:nvPr/>
          </p:nvSpPr>
          <p:spPr>
            <a:xfrm flipH="1">
              <a:off x="655314" y="5363094"/>
              <a:ext cx="8318374" cy="862575"/>
            </a:xfrm>
            <a:prstGeom prst="rtTriangle">
              <a:avLst/>
            </a:prstGeom>
            <a:gradFill flip="none" rotWithShape="1">
              <a:gsLst>
                <a:gs pos="0">
                  <a:srgbClr val="DF4B51"/>
                </a:gs>
                <a:gs pos="69000">
                  <a:srgbClr val="F4E25E"/>
                </a:gs>
                <a:gs pos="30000">
                  <a:srgbClr val="EA8C2E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9324913-A841-48A2-BED9-B5598262F1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14" y="6225669"/>
              <a:ext cx="8318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35EFD4C9-94F2-4010-B2D8-E51AA9E7FBBE}"/>
                </a:ext>
              </a:extLst>
            </p:cNvPr>
            <p:cNvGrpSpPr/>
            <p:nvPr/>
          </p:nvGrpSpPr>
          <p:grpSpPr>
            <a:xfrm>
              <a:off x="655314" y="5621107"/>
              <a:ext cx="8318384" cy="604562"/>
              <a:chOff x="928208" y="1794203"/>
              <a:chExt cx="7757921" cy="471036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8D56BEA-417C-4095-B226-97485ED21A05}"/>
                  </a:ext>
                </a:extLst>
              </p:cNvPr>
              <p:cNvCxnSpPr/>
              <p:nvPr/>
            </p:nvCxnSpPr>
            <p:spPr>
              <a:xfrm flipH="1" flipV="1">
                <a:off x="791033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9113AA7-90B3-48D9-925B-1A489389DFB3}"/>
                  </a:ext>
                </a:extLst>
              </p:cNvPr>
              <p:cNvCxnSpPr/>
              <p:nvPr/>
            </p:nvCxnSpPr>
            <p:spPr>
              <a:xfrm flipH="1" flipV="1">
                <a:off x="713454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87D22958-CB74-4A4F-BF7F-4CA23D2AA6A5}"/>
                  </a:ext>
                </a:extLst>
              </p:cNvPr>
              <p:cNvCxnSpPr/>
              <p:nvPr/>
            </p:nvCxnSpPr>
            <p:spPr>
              <a:xfrm flipH="1" flipV="1">
                <a:off x="635875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CE6B6E8-F08F-45BE-9649-D16D648272C8}"/>
                  </a:ext>
                </a:extLst>
              </p:cNvPr>
              <p:cNvCxnSpPr/>
              <p:nvPr/>
            </p:nvCxnSpPr>
            <p:spPr>
              <a:xfrm flipH="1" flipV="1">
                <a:off x="558296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C3920E21-5993-4DD8-BB2F-15B3D6935C3F}"/>
                  </a:ext>
                </a:extLst>
              </p:cNvPr>
              <p:cNvCxnSpPr/>
              <p:nvPr/>
            </p:nvCxnSpPr>
            <p:spPr>
              <a:xfrm flipH="1" flipV="1">
                <a:off x="403137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C156C5CD-C1C1-46C7-AD24-B035C26B630F}"/>
                  </a:ext>
                </a:extLst>
              </p:cNvPr>
              <p:cNvCxnSpPr/>
              <p:nvPr/>
            </p:nvCxnSpPr>
            <p:spPr>
              <a:xfrm flipH="1" flipV="1">
                <a:off x="325558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A6D41FA1-A5F2-4961-B309-BAD38A444D70}"/>
                  </a:ext>
                </a:extLst>
              </p:cNvPr>
              <p:cNvCxnSpPr/>
              <p:nvPr/>
            </p:nvCxnSpPr>
            <p:spPr>
              <a:xfrm flipH="1" flipV="1">
                <a:off x="247979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42438C68-3E2E-4A5C-8CF5-1A43D4757D00}"/>
                  </a:ext>
                </a:extLst>
              </p:cNvPr>
              <p:cNvCxnSpPr/>
              <p:nvPr/>
            </p:nvCxnSpPr>
            <p:spPr>
              <a:xfrm flipH="1" flipV="1">
                <a:off x="170400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9473A4DA-4875-4773-8731-78B2D168F685}"/>
                  </a:ext>
                </a:extLst>
              </p:cNvPr>
              <p:cNvCxnSpPr/>
              <p:nvPr/>
            </p:nvCxnSpPr>
            <p:spPr>
              <a:xfrm flipH="1" flipV="1">
                <a:off x="8686129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F316EF75-9ABC-4019-B553-6174C69726CF}"/>
                  </a:ext>
                </a:extLst>
              </p:cNvPr>
              <p:cNvCxnSpPr/>
              <p:nvPr/>
            </p:nvCxnSpPr>
            <p:spPr>
              <a:xfrm flipH="1" flipV="1">
                <a:off x="480716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AB2757D9-038F-4CD4-B358-7806B0622F2D}"/>
                  </a:ext>
                </a:extLst>
              </p:cNvPr>
              <p:cNvCxnSpPr/>
              <p:nvPr/>
            </p:nvCxnSpPr>
            <p:spPr>
              <a:xfrm flipH="1" flipV="1">
                <a:off x="92820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CC17475-0507-46D8-AA7B-A30472C9E242}"/>
              </a:ext>
            </a:extLst>
          </p:cNvPr>
          <p:cNvCxnSpPr>
            <a:cxnSpLocks/>
          </p:cNvCxnSpPr>
          <p:nvPr/>
        </p:nvCxnSpPr>
        <p:spPr>
          <a:xfrm flipV="1">
            <a:off x="7482526" y="5435114"/>
            <a:ext cx="0" cy="781946"/>
          </a:xfrm>
          <a:prstGeom prst="line">
            <a:avLst/>
          </a:prstGeom>
          <a:ln w="38100">
            <a:solidFill>
              <a:schemeClr val="tx2"/>
            </a:solidFill>
            <a:headEnd type="none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9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13 -2.96296E-6 L 3.7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114 1.11022E-16 L -1.875E-6 1.11022E-1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7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989 2.96296E-6 L -3.75E-6 2.96296E-6 " pathEditMode="relative" rAng="0" ptsTypes="AA">
                                      <p:cBhvr>
                                        <p:cTn id="57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47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8" grpId="0" animBg="1"/>
      <p:bldP spid="98" grpId="0" animBg="1"/>
      <p:bldP spid="29" grpId="0" animBg="1"/>
      <p:bldP spid="52" grpId="0"/>
      <p:bldP spid="75" grpId="0" animBg="1"/>
      <p:bldP spid="76" grpId="0"/>
      <p:bldP spid="95" grpId="0" animBg="1"/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6E38C3-3422-4E11-92C0-12D976C30D61}"/>
              </a:ext>
            </a:extLst>
          </p:cNvPr>
          <p:cNvSpPr/>
          <p:nvPr/>
        </p:nvSpPr>
        <p:spPr>
          <a:xfrm>
            <a:off x="455645" y="1162974"/>
            <a:ext cx="11280710" cy="5358408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F6C6D1-C203-4B95-9F35-5F8717B39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Monthly Figures – Oct 2019</a:t>
            </a:r>
          </a:p>
        </p:txBody>
      </p:sp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3F595FC8-1A6D-4891-8D64-E481FFAF7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474828"/>
              </p:ext>
            </p:extLst>
          </p:nvPr>
        </p:nvGraphicFramePr>
        <p:xfrm>
          <a:off x="317500" y="1112838"/>
          <a:ext cx="11555413" cy="54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340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11" grpId="0" uiExpand="1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Teal Shine">
      <a:dk1>
        <a:srgbClr val="000000"/>
      </a:dk1>
      <a:lt1>
        <a:srgbClr val="FFFFFF"/>
      </a:lt1>
      <a:dk2>
        <a:srgbClr val="0F1621"/>
      </a:dk2>
      <a:lt2>
        <a:srgbClr val="383C45"/>
      </a:lt2>
      <a:accent1>
        <a:srgbClr val="48DAD0"/>
      </a:accent1>
      <a:accent2>
        <a:srgbClr val="00AFAA"/>
      </a:accent2>
      <a:accent3>
        <a:srgbClr val="383C45"/>
      </a:accent3>
      <a:accent4>
        <a:srgbClr val="3F59A7"/>
      </a:accent4>
      <a:accent5>
        <a:srgbClr val="52A3DB"/>
      </a:accent5>
      <a:accent6>
        <a:srgbClr val="673A93"/>
      </a:accent6>
      <a:hlink>
        <a:srgbClr val="000000"/>
      </a:hlink>
      <a:folHlink>
        <a:srgbClr val="00000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8" ma:contentTypeDescription="Create a new document." ma:contentTypeScope="" ma:versionID="ad2fd65783e6aeaa405f65caa3ada8a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7b07566008a7de06b9edf88d37541533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1247EE-C5B4-47A5-B979-F91102E69A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EB711B-724B-4DA5-9867-DCB9413655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3C9EC-8680-4B50-8AA5-08DC7CD586C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5bf85ab-5b89-45d5-812d-d881043611a5"/>
    <ds:schemaRef ds:uri="68e1ab35-ff8e-44ca-82a7-f81c04950d1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32</Words>
  <Application>Microsoft Office PowerPoint</Application>
  <PresentationFormat>Widescreen</PresentationFormat>
  <Paragraphs>15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Medium</vt:lpstr>
      <vt:lpstr>Tahoma</vt:lpstr>
      <vt:lpstr>Office Theme</vt:lpstr>
      <vt:lpstr>PowerPoint Presentation</vt:lpstr>
      <vt:lpstr>PowerPoint Presentation</vt:lpstr>
      <vt:lpstr>PowerPoint Presentation</vt:lpstr>
      <vt:lpstr>Global Smartphone Market</vt:lpstr>
      <vt:lpstr>Monthly KPI Results</vt:lpstr>
      <vt:lpstr>Monthly Figures – Oct 2019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Elizabeth Stodolski</cp:lastModifiedBy>
  <cp:revision>31</cp:revision>
  <dcterms:created xsi:type="dcterms:W3CDTF">2018-09-12T09:51:24Z</dcterms:created>
  <dcterms:modified xsi:type="dcterms:W3CDTF">2018-10-16T09:43:53Z</dcterms:modified>
  <cp:category>www.brightcarbon.com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</Properties>
</file>